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7" r:id="rId4"/>
    <p:sldId id="260" r:id="rId5"/>
    <p:sldId id="277" r:id="rId6"/>
    <p:sldId id="261" r:id="rId7"/>
    <p:sldId id="262" r:id="rId8"/>
    <p:sldId id="259" r:id="rId9"/>
    <p:sldId id="264" r:id="rId10"/>
    <p:sldId id="271" r:id="rId11"/>
    <p:sldId id="266" r:id="rId12"/>
    <p:sldId id="267" r:id="rId13"/>
    <p:sldId id="268" r:id="rId14"/>
    <p:sldId id="269" r:id="rId15"/>
    <p:sldId id="270" r:id="rId16"/>
    <p:sldId id="278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听福音，调信心，进入安息神所定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194435" y="287020"/>
            <a:ext cx="9950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华文细黑" panose="02010600040101010101" charset="-122"/>
                <a:ea typeface="华文细黑" panose="02010600040101010101" charset="-122"/>
                <a:sym typeface="+mn-ea"/>
              </a:rPr>
              <a:t>埃及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02380" y="287020"/>
            <a:ext cx="9950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华文细黑" panose="02010600040101010101" charset="-122"/>
                <a:ea typeface="华文细黑" panose="02010600040101010101" charset="-122"/>
                <a:sym typeface="+mn-ea"/>
              </a:rPr>
              <a:t>旷野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473825" y="287020"/>
            <a:ext cx="9950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华文细黑" panose="02010600040101010101" charset="-122"/>
                <a:ea typeface="华文细黑" panose="02010600040101010101" charset="-122"/>
                <a:sym typeface="+mn-ea"/>
              </a:rPr>
              <a:t>迦南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42010" y="776605"/>
            <a:ext cx="21437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被救出之地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49980" y="776605"/>
            <a:ext cx="1760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飘流之地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12230" y="776605"/>
            <a:ext cx="1760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进入之地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2955" y="1367790"/>
            <a:ext cx="20447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接受基督，得救赎并蒙拯救脱离世界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82955" y="2632075"/>
            <a:ext cx="174053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追求物质的享受和罪中之乐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603625" y="2632075"/>
            <a:ext cx="2096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发怨言，起争论，责怪人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603625" y="1367790"/>
            <a:ext cx="2096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跟随主时，成了飘流的人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412230" y="1640840"/>
            <a:ext cx="17214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享受安息与满足，成为神的家，建立神的国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82955" y="4170045"/>
            <a:ext cx="76161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迦勒和约书亚相信神的话，顺从主，向着目标竭力往前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82955" y="4784090"/>
            <a:ext cx="77374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希伯来信徒的魂及其犹疑的心思，怀疑神救恩的法则，考虑到自己的利益，必须被神活的、有功效、能刺入的话破碎，好使他们的灵与魂分开。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/>
      <p:bldP spid="3" grpId="0"/>
      <p:bldP spid="4" grpId="0"/>
      <p:bldP spid="5" grpId="0"/>
      <p:bldP spid="6" grpId="0"/>
      <p:bldP spid="10" grpId="0"/>
      <p:bldP spid="11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8520" y="558800"/>
            <a:ext cx="7749540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的魂就是我们的己。我们跟从主，必须否认我们的魂，就是我们的己。我们的灵是我们全人最深的部分，是我们接触神的属灵器官。在我们的灵里，我们蒙了重生；在我们的灵里，圣灵居住并作工；在我们的灵里，我们享受基督和祂的恩典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因此，本书作者劝勉希伯来的信徒，不要留在魂里游荡，这魂是他们必须否认的。他们该竭力进入灵里，有分于并享受属天的基督，使他们能在千年国里，在祂作王时有分于国度的安息。他们若仍在魂里游荡，就会偏离神的目标，失去对基督完满的享受和国度的安息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7675" y="629920"/>
            <a:ext cx="2938780" cy="363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基督是真使徒，远超摩西，配得更多的荣耀。祂来的目的是要把我们</a:t>
            </a:r>
            <a:r>
              <a:rPr lang="zh-CN" altLang="en-US" sz="2400" b="1">
                <a:solidFill>
                  <a:srgbClr val="FF0000"/>
                </a:solidFill>
              </a:rPr>
              <a:t>成为神的家</a:t>
            </a:r>
            <a:r>
              <a:rPr lang="zh-CN" altLang="en-US" sz="2400" b="1"/>
              <a:t>，将我们</a:t>
            </a:r>
            <a:r>
              <a:rPr lang="zh-CN" altLang="en-US" sz="2400" b="1">
                <a:solidFill>
                  <a:srgbClr val="FF0000"/>
                </a:solidFill>
              </a:rPr>
              <a:t>带进安息</a:t>
            </a:r>
            <a:r>
              <a:rPr lang="zh-CN" altLang="en-US" sz="2400" b="1"/>
              <a:t>，要我们在今天的召会时代和千年国时代与祂同享安息。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56660" y="629920"/>
            <a:ext cx="486854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除去我们的恶心，使我们能完全相信主的话，将起初的确信坚守到底，而成为主的同伙。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756660" y="2497455"/>
            <a:ext cx="486854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不要留在魂里游荡，而必须否认己，该竭力进入灵里，有分于并享受属天的基督，而能在千年国里，在祂作王时有分于国度的安息。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2310" y="479425"/>
            <a:ext cx="774890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4:14 所以，我们既有一位经过了诸天，尊大的大祭司，就是神的儿子耶稣，便当坚守所承认的。 </a:t>
            </a:r>
            <a:endParaRPr lang="zh-CN" altLang="en-US" sz="24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4:15 因我们并非有一位不能同情我们软弱的大祭司，祂乃是在各方面受过试诱，与我们一样，只是没有罪。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2310" y="4958715"/>
            <a:ext cx="75926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即绝佳、美妙、荣耀且至尊的。基督在祂的身位、以及祂所达到者上，都是至尊至大的。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2310" y="3616960"/>
            <a:ext cx="76708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我们的大祭司耶稣，已经得以脱下了执政的和掌权的，而从阴间复活，且经过了诸天，现今祂坐在宝座上神的右边。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02310" y="2231390"/>
            <a:ext cx="77501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祂借着复活和升天，从我们这里回到神那里，作我们的大祭司，在神面前担负我们，</a:t>
            </a:r>
            <a:r>
              <a:rPr lang="zh-CN" altLang="en-US" sz="2400" b="1">
                <a:sym typeface="+mn-ea"/>
              </a:rPr>
              <a:t>将神自己以及神生命的丰富供应我们，</a:t>
            </a:r>
            <a:r>
              <a:rPr lang="zh-CN" altLang="en-US" sz="2400" b="1"/>
              <a:t>并照顾我们一切的需要。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8805" y="300990"/>
            <a:ext cx="79736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4:16 所以我们只管坦然无惧的来到施恩的宝座前，为要受怜悯，得恩典，作应时的帮助。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1815" y="1165860"/>
            <a:ext cx="8021955" cy="53676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这里所说的宝座，毫无疑问，是指天上神的宝座。神的宝座，对全宇宙是掌权的宝座，但对我们信徒，却成了施恩的宝座，由至圣所里的平息座（施恩座）所表征。这也是神和羔羊的宝座。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当我们还活在地上时，怎能来到天上神和羔羊（基督）的宝座前？秘诀在于12节所说我们的灵。那在天上坐在宝座上的基督，现今也在我们里面，就是在我们的灵里，这灵就是神居所的所在。伯特利是神的家，神的居所，也是天的门；在那里基督是梯子，把地联于天，并把天带到地。我们的灵今天既是神居所的所在，这灵就是天的门，在这里基督是梯子，把我们在地上的人联于天，并把天带给我们。因此，每当我们转到灵里，就能借着基督作天梯，进入天的门，摸着天上施恩的宝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8180" y="394970"/>
            <a:ext cx="78581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4:16 所以我们只管坦然无惧的来到施恩的宝座前，为要受怜悯，得恩典，作应时的帮助。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8815" y="1143000"/>
            <a:ext cx="7856855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的怜悯和祂的恩典都是神爱的彰显。当我们在可怜的光景中，神的怜悯先临到我们，把我们带进一种光景，使神能以恩典厚待我们。路十五20～24告诉我们，父亲看见浪子回家，对他动了慈心，这就是怜悯，彰显出父的爱。接着，父亲给他穿上上好的袍子，又给他吃肥牛犊，这就是恩典，也显明了父的爱。神的怜悯比恩典够得更远，如同一座桥梁，将我们与神的恩典连接起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8180" y="4037330"/>
            <a:ext cx="785812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神的怜悯和恩典对我们总是便利的，然而我们需要运用灵，来到施恩的宝座前，摸着在我们诸般的软弱上同情我们的大祭司，才能受怜悯，得恩典。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8180" y="5385435"/>
            <a:ext cx="785812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本书作者用这话，勉励疲倦的希伯来信徒要受怜悯，得恩典，作应时的帮助，使他们能挺身而立。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0755" y="1344295"/>
            <a:ext cx="72224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主是经过诸天的、尊大的、能同情我们软弱的大祭司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32000" y="2011045"/>
            <a:ext cx="50800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供应怜悯和恩典，作我们应时的帮助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7505" y="3088005"/>
            <a:ext cx="84296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cs typeface="华文仿宋" panose="02010600040101010101" charset="-122"/>
                <a:sym typeface="+mn-ea"/>
              </a:rPr>
              <a:t>我们只管坦然无惧地来到施恩的宝座前，就是转到我们的灵里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99995" y="3839845"/>
            <a:ext cx="4153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来经历祂的担负、供应、照顾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915035" y="741680"/>
            <a:ext cx="1071880" cy="607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</a:rPr>
              <a:t>祷  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15035" y="1433830"/>
            <a:ext cx="731456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4:12 因为神的话是活的，是有功效的，比一切两刃的剑更锋利，能以刺入、甚至剖开魂与灵，骨节与骨髓，连心中的思念和主意都能辨明。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5035" y="2851785"/>
            <a:ext cx="7314565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4:14 所以，我们既有一位经过了诸天，尊大的大祭司，就是神的儿子耶稣，便当坚守所承认的。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4:15 因我们并非有一位不能同情我们软弱的大祭司，祂乃是在各方面受过试诱，与我们一样，只是没有罪。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4:16 所以我们只管坦然无惧的来到施恩的宝座前，为要受怜悯，得恩典，作应时的帮助。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1240" y="2245360"/>
            <a:ext cx="728154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超越亚伦　四14～七28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   </a:t>
            </a:r>
            <a:r>
              <a:rPr lang="zh-CN" altLang="en-US" sz="2400" b="1"/>
              <a:t>照着麦基洗德等次的大祭司　四14～五10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1240" y="1759585"/>
            <a:ext cx="70408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第二个警告</a:t>
            </a:r>
            <a:r>
              <a:rPr lang="en-US" altLang="zh-CN" sz="2400" b="1"/>
              <a:t>——</a:t>
            </a:r>
            <a:r>
              <a:rPr lang="zh-CN" altLang="en-US" sz="2400" b="1"/>
              <a:t>不要赶不上那应许的安息    四</a:t>
            </a:r>
            <a:r>
              <a:rPr lang="en-US" altLang="zh-CN" sz="2400" b="1"/>
              <a:t>1-13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1240" y="687070"/>
            <a:ext cx="1722120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主要内容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4060" y="437515"/>
            <a:ext cx="789813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4:3 “我就在怒中起誓，他们绝不可进入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我的安息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。”其实造物之工，从创世以来已经完成了。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4:4 因为论到第七日，祂在某处这样说，“到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第七日，神就歇了祂一切的工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，”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4:5 而在这里又说，“他们绝不可进入我的安息。”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4:6 这样，这安息既留下给一些人进入，而那先前有福音传给他们的人，因为不信从，不得进入，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4:7 神就再指定一个日子，就是过了这么长的时间，在大卫书上所说的今日，正如祂前面所说的：“你们今日若听见祂的声音，就不可硬着心。”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4:8 若是约书亚已经使他们得了安息，此后神就不会提起别的日子了。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4:9 这样，必有一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安息日的安息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，为神的子民存留。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4:10 因为那进入祂安息的，也歇了自己的工，正如神歇了自己的工一样。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1180" y="882015"/>
            <a:ext cx="490791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第七日，神就歇了祂一切的工（</a:t>
            </a:r>
            <a:r>
              <a:rPr lang="en-US"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4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67680" y="882015"/>
            <a:ext cx="27698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安息日的安息（</a:t>
            </a:r>
            <a:r>
              <a:rPr lang="en-US"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9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1180" y="2439035"/>
            <a:ext cx="260794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我的安息（</a:t>
            </a:r>
            <a:r>
              <a:rPr lang="en-US"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</a:t>
            </a:r>
            <a:r>
              <a:rPr lang="en-US" altLang="zh-CN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5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1180" y="3014980"/>
            <a:ext cx="77863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00206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约书亚已经使他们得了安息，此后神就不会提起别的日子了。（</a:t>
            </a:r>
            <a:r>
              <a:rPr lang="en-US" altLang="zh-CN" sz="2000" b="1">
                <a:solidFill>
                  <a:srgbClr val="00206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8</a:t>
            </a:r>
            <a:r>
              <a:rPr lang="zh-CN" altLang="en-US" sz="2000" b="1">
                <a:solidFill>
                  <a:srgbClr val="00206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）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233035" y="790575"/>
            <a:ext cx="38544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rgbClr val="002060"/>
                </a:solidFill>
              </a:rPr>
              <a:t>=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41040" y="2377440"/>
            <a:ext cx="38544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rgbClr val="002060"/>
                </a:solidFill>
              </a:rPr>
              <a:t>=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70960" y="243903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华文细黑" panose="02010600040101010101" charset="-122"/>
                <a:ea typeface="华文细黑" panose="02010600040101010101" charset="-122"/>
              </a:rPr>
              <a:t>迦南美地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3517900" y="1271270"/>
            <a:ext cx="0" cy="9220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568700" y="179895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</a:rPr>
              <a:t>包含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51180" y="3724910"/>
            <a:ext cx="835406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借逾越节的羊羔得救赎，出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埃及</a:t>
            </a:r>
            <a:endParaRPr lang="zh-CN" altLang="en-US" sz="2400" b="1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靠属天的吗哪得喂养，借流自裂开磐石的活水得解渴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（旷野）</a:t>
            </a:r>
            <a:endParaRPr lang="zh-CN" altLang="en-US" sz="2400" b="1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有分于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迦南美地</a:t>
            </a:r>
          </a:p>
        </p:txBody>
      </p:sp>
      <p:sp>
        <p:nvSpPr>
          <p:cNvPr id="12" name="左大括号 11"/>
          <p:cNvSpPr/>
          <p:nvPr/>
        </p:nvSpPr>
        <p:spPr>
          <a:xfrm>
            <a:off x="465455" y="4086225"/>
            <a:ext cx="85725" cy="116903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8810" y="339725"/>
            <a:ext cx="786638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安息日的安息，就是基督作我们的安息；由迦南美地所预表。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基督作众圣徒的安息，分为三个阶段：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(一)在召会时代，祂这位属天的基督，歇了一切的工，坐在诸天之上神的右边，现今在我们灵里是我们的安息；（太十一28～29；）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(二)在千年国里，撒但从地上除去之后，（启二十1～3，）基督连同国度将是得胜圣徒更完满的安息，他们要与基督一同作王，（启二十4，6，）有分于并享受祂的安息；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(三)在新天新地里，所有的仇敌，包括最后的仇敌，死，都被基督征服之后，（林前十五24～27，）祂这位全胜者，将是神所有赎民最完满的安息，直到永远。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8810" y="4213860"/>
            <a:ext cx="78670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这里所说安息日的安息，就是迦南美地的安息所预表的，只该包括基督作我们安息的头两个阶段，不该包括第三阶段。头两个阶段的安息乃是奖赏，要给那些竭力追求基督，不仅蒙了救赎，还丰满的享受了基督，以致成为得胜者的人。第三阶段的安息不是奖赏，乃是给所有赎民完满的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8250" y="173609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迦南美地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00375" y="134683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召会时代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00375" y="210439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千年国时代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00375" y="311531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新天新地</a:t>
            </a:r>
          </a:p>
        </p:txBody>
      </p:sp>
      <p:sp>
        <p:nvSpPr>
          <p:cNvPr id="7" name="左中括号 6"/>
          <p:cNvSpPr/>
          <p:nvPr/>
        </p:nvSpPr>
        <p:spPr>
          <a:xfrm>
            <a:off x="2785110" y="1653540"/>
            <a:ext cx="264795" cy="625475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5304155" y="16351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奖赏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238750" y="311531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</a:rPr>
              <a:t>所有赎民完满的分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 bldLvl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2500" y="441960"/>
            <a:ext cx="72891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4:1 所以，我们应当畏惧，免得那进入祂安息的应许，虽然留给我们，你们中间却有人像是赶不上了。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8205" y="2890520"/>
            <a:ext cx="736346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里所说安息日的安息为我们存留，要我们竭力寻求并进入的。基督乃是在作我们安息的第二阶段，要得着全地为业，作祂的国度一千年。所有跟从祂的得胜者，就是在第一阶段寻求并享受祂作安息的人，那时要与祂一同作王，且要承受地土，有的得权柄管十座城，有的管五座城，也要同享他们主人的快乐。那将是国度的安息，由进入迦南美地而得的安息所预表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对所有得赎并蒙拯救出埃及的以色列人，美地的安息是他们的目标。照样，对我们得赎并蒙拯救脱离世界的新约信徒，要来国度的安息乃是我们的目标。现今我们都在朝着这目标的路上。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8205" y="1234440"/>
            <a:ext cx="736346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4:2 因为有福音传给我们，像传给他们一样；只是所听见的话与他们无益，因为这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话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在听见的人里面，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没有与信心调和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52500" y="2062480"/>
            <a:ext cx="72891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4:11 所以我们务必竭力进入那安息，免得有人随着那不信从的样子跌倒了。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5035" y="997585"/>
            <a:ext cx="731456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4:12 因为神的话是活的，是有功效的，比一切两刃的剑更锋利，能以刺入、甚至剖开魂与灵，骨节与骨髓，连心中的思念和主意都能辨明。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20520" y="282321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（骨节与骨髓）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82490" y="282321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27165" y="282321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灵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17295" y="3722370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埃及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82490" y="3722370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旷野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27165" y="3722370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迦南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92860" y="2823210"/>
            <a:ext cx="564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2254</Words>
  <Application>Microsoft Office PowerPoint</Application>
  <PresentationFormat>全屏显示(4:3)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2020-02-19T08:48:00Z</dcterms:created>
  <dcterms:modified xsi:type="dcterms:W3CDTF">2020-10-14T05:17:04Z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