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5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4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受苦难，不为耻，</a:t>
            </a:r>
            <a:r>
              <a:rPr lang="zh-CN" altLang="en-US" sz="36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信祂保守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到那日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8040" y="332740"/>
            <a:ext cx="7527290" cy="1630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1:10 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但如今借着我们救主基督耶稣的显现，才显明出来。祂已经把死废掉，借着福音将生命和不朽坏照耀出来； </a:t>
            </a:r>
          </a:p>
          <a:p>
            <a:r>
              <a:rPr lang="en-US" altLang="zh-CN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1:11 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我为这福音被派作传扬者，作使徒，作教师。 </a:t>
            </a:r>
          </a:p>
          <a:p>
            <a:r>
              <a:rPr lang="en-US" altLang="zh-CN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1:12 </a:t>
            </a:r>
            <a:r>
              <a:rPr lang="zh-CN" altLang="en-US" sz="20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为这缘故，我也受这些苦难；然而我不以为耻，因为知道我所信的是谁，也深信祂能保守我所托付的，直到那日。 </a:t>
            </a:r>
            <a:endParaRPr lang="zh-CN" altLang="en-US" sz="20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0430" y="2546985"/>
            <a:ext cx="7527290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指神永远的生命；这生命是赐给所有在基督里的信徒，（提前一</a:t>
            </a:r>
            <a:r>
              <a:rPr lang="en-US" altLang="zh-CN" sz="2000" b="1" dirty="0" smtClean="0"/>
              <a:t>16</a:t>
            </a:r>
            <a:r>
              <a:rPr lang="zh-CN" altLang="en-US" sz="2000" b="1" dirty="0" smtClean="0"/>
              <a:t>，）也是所赐给我们神圣恩典的主要成分。（罗五</a:t>
            </a:r>
            <a:r>
              <a:rPr lang="en-US" altLang="zh-CN" sz="2000" b="1" dirty="0" smtClean="0"/>
              <a:t>17</a:t>
            </a:r>
            <a:r>
              <a:rPr lang="zh-CN" altLang="en-US" sz="2000" b="1" dirty="0" smtClean="0"/>
              <a:t>，</a:t>
            </a:r>
            <a:r>
              <a:rPr lang="en-US" altLang="zh-CN" sz="2000" b="1" dirty="0" smtClean="0"/>
              <a:t>21</a:t>
            </a:r>
            <a:r>
              <a:rPr lang="zh-CN" altLang="en-US" sz="2000" b="1" dirty="0" smtClean="0"/>
              <a:t>。）这生命已经征服死，（徒二</a:t>
            </a:r>
            <a:r>
              <a:rPr lang="en-US" altLang="zh-CN" sz="2000" b="1" dirty="0" smtClean="0"/>
              <a:t>24</a:t>
            </a:r>
            <a:r>
              <a:rPr lang="zh-CN" altLang="en-US" sz="2000" b="1" dirty="0" smtClean="0"/>
              <a:t>，）还要吞灭死。（林后五</a:t>
            </a:r>
            <a:r>
              <a:rPr lang="en-US" altLang="zh-CN" sz="2000" b="1" dirty="0" smtClean="0"/>
              <a:t>4</a:t>
            </a:r>
            <a:r>
              <a:rPr lang="zh-CN" altLang="en-US" sz="2000" b="1" dirty="0" smtClean="0"/>
              <a:t>。）保罗乃是照着这样生命的应许作了使徒。（</a:t>
            </a:r>
            <a:r>
              <a:rPr lang="en-US" altLang="zh-CN" sz="2000" b="1" dirty="0" smtClean="0"/>
              <a:t>1</a:t>
            </a:r>
            <a:r>
              <a:rPr lang="zh-CN" altLang="en-US" sz="2000" b="1" dirty="0" smtClean="0"/>
              <a:t>。）这生命以及随之而有的不朽坏，供电 着福音的传扬，已经照耀出来，使众人都得看见。</a:t>
            </a:r>
            <a:endParaRPr lang="zh-CN" altLang="en-US" sz="2000" b="1" dirty="0"/>
          </a:p>
        </p:txBody>
      </p:sp>
      <p:sp>
        <p:nvSpPr>
          <p:cNvPr id="4" name="矩形 3"/>
          <p:cNvSpPr/>
          <p:nvPr/>
        </p:nvSpPr>
        <p:spPr>
          <a:xfrm>
            <a:off x="922020" y="2060575"/>
            <a:ext cx="129095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【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生命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】</a:t>
            </a:r>
            <a:endParaRPr lang="zh-CN" altLang="en-US" sz="2000" b="1" dirty="0"/>
          </a:p>
        </p:txBody>
      </p:sp>
      <p:sp>
        <p:nvSpPr>
          <p:cNvPr id="5" name="矩形 4"/>
          <p:cNvSpPr/>
          <p:nvPr/>
        </p:nvSpPr>
        <p:spPr>
          <a:xfrm>
            <a:off x="922020" y="4573270"/>
            <a:ext cx="1518285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/>
              <a:t>【</a:t>
            </a:r>
            <a:r>
              <a:rPr lang="zh-CN" altLang="en-US" sz="2000" b="1" dirty="0" smtClean="0"/>
              <a:t>不朽坏</a:t>
            </a:r>
            <a:r>
              <a:rPr lang="en-US" altLang="zh-CN" sz="2000" b="1" dirty="0" smtClean="0"/>
              <a:t>】</a:t>
            </a:r>
            <a:endParaRPr lang="zh-CN" altLang="en-US" sz="2000" b="1" dirty="0"/>
          </a:p>
        </p:txBody>
      </p:sp>
      <p:sp>
        <p:nvSpPr>
          <p:cNvPr id="6" name="矩形 5"/>
          <p:cNvSpPr/>
          <p:nvPr/>
        </p:nvSpPr>
        <p:spPr>
          <a:xfrm>
            <a:off x="922020" y="5005705"/>
            <a:ext cx="7505065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生命是神圣的元素，甚至就是神自己，分赐到我们的灵里；不朽坏是生命浸透我们身体的结果。这生命和不朽坏，能抵挡召会中败落的死亡和腐败。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95770" y="692696"/>
            <a:ext cx="71766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1:13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你从我听的那健康话语的规范，要用基督耶稣里的信和爱持守着。 </a:t>
            </a:r>
          </a:p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1:14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你要借着那住在我们里面的圣灵，保守那美好的托付。 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43608" y="2636912"/>
            <a:ext cx="24831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健康话语的规范</a:t>
            </a:r>
            <a:endParaRPr lang="zh-CN" altLang="en-US" sz="2400" b="1" dirty="0"/>
          </a:p>
        </p:txBody>
      </p:sp>
      <p:sp>
        <p:nvSpPr>
          <p:cNvPr id="4" name="矩形 3"/>
          <p:cNvSpPr/>
          <p:nvPr/>
        </p:nvSpPr>
        <p:spPr>
          <a:xfrm>
            <a:off x="1043608" y="3284984"/>
            <a:ext cx="5427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12</a:t>
            </a:r>
            <a:r>
              <a:rPr lang="zh-CN" altLang="en-US" sz="2400" b="1" dirty="0" smtClean="0"/>
              <a:t>节的话是健康话语的规范、榜样。</a:t>
            </a:r>
            <a:endParaRPr lang="zh-CN" altLang="en-US" sz="2400" b="1" dirty="0"/>
          </a:p>
        </p:txBody>
      </p:sp>
      <p:sp>
        <p:nvSpPr>
          <p:cNvPr id="5" name="矩形 4"/>
          <p:cNvSpPr/>
          <p:nvPr/>
        </p:nvSpPr>
        <p:spPr>
          <a:xfrm>
            <a:off x="1043608" y="4005064"/>
            <a:ext cx="182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里面的圣灵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9632" y="1340768"/>
            <a:ext cx="6696744" cy="3250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</a:rPr>
              <a:t>为着预防剂的神圣供备</a:t>
            </a:r>
            <a:r>
              <a:rPr lang="en-US" altLang="zh-CN" sz="2800" b="1" dirty="0" smtClean="0">
                <a:latin typeface="+mn-ea"/>
              </a:rPr>
              <a:t>——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</a:rPr>
              <a:t>清洁的良心、无伪的信心、</a:t>
            </a:r>
            <a:endParaRPr lang="en-US" altLang="zh-CN" sz="28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</a:rPr>
              <a:t>神圣的恩赐、刚强的灵、</a:t>
            </a:r>
            <a:endParaRPr lang="en-US" altLang="zh-CN" sz="28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</a:rPr>
              <a:t>永远的恩典、不能朽坏的生命、</a:t>
            </a:r>
            <a:endParaRPr lang="en-US" altLang="zh-CN" sz="28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</a:rPr>
              <a:t>健康的话、与内住的灵</a:t>
            </a:r>
            <a:endParaRPr lang="zh-CN" altLang="en-US" sz="2800" b="1" dirty="0">
              <a:latin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352401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1:15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你知道所有在亚西亚的人都离弃了我，其中有腓吉路和黑摩其尼。 </a:t>
            </a:r>
          </a:p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1:16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愿主怜悯阿尼色弗一家，因他屡次使我舒爽，且不以我的锁链为耻； </a:t>
            </a:r>
          </a:p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1:17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反倒在罗马的时候，殷勤的寻找我，并且找着了。 </a:t>
            </a:r>
          </a:p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1:18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愿主使他在那日从主得着怜悯。他在以弗所怎样多方的服事我，你知道得最清楚。 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55576" y="3304729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这指明在亚西亚的信徒，先前接受使徒的职事，现在离弃了他。使徒虽然遭到这样的弃绝，却在那永是一样、永不改变之基督里的恩典上更为刚强。使徒没有沮丧，反倒劝勉那凭信作他儿子的，当召会失败、荒凉时，要在这职事上坚定稳固。</a:t>
            </a:r>
            <a:endParaRPr lang="zh-CN" altLang="en-US" sz="2000" b="1" dirty="0"/>
          </a:p>
        </p:txBody>
      </p:sp>
      <p:sp>
        <p:nvSpPr>
          <p:cNvPr id="4" name="矩形 3"/>
          <p:cNvSpPr/>
          <p:nvPr/>
        </p:nvSpPr>
        <p:spPr>
          <a:xfrm>
            <a:off x="755576" y="4953362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阿尼色弗是得胜者，他胜过一般的趋势，并站住抵挡那下坡的流，使主的大使灵、魂、体都舒爽，不以他为主的使命被囚为耻。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87624" y="980728"/>
            <a:ext cx="2730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壹 引言　一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～</a:t>
            </a:r>
            <a:r>
              <a:rPr lang="en-US" altLang="zh-CN" sz="2400" b="1" dirty="0" smtClean="0"/>
              <a:t>2 </a:t>
            </a:r>
            <a:endParaRPr lang="zh-CN" altLang="en-US" sz="2400" b="1" dirty="0"/>
          </a:p>
        </p:txBody>
      </p:sp>
      <p:sp>
        <p:nvSpPr>
          <p:cNvPr id="3" name="矩形 2"/>
          <p:cNvSpPr/>
          <p:nvPr/>
        </p:nvSpPr>
        <p:spPr>
          <a:xfrm>
            <a:off x="1187625" y="1700808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贰 为着预防剂的神圣供备─清洁的良心、无伪的信心、神圣的恩赐、刚强的灵、永远的恩典、不能朽坏的生命、健康的话、与内住的灵　一</a:t>
            </a:r>
            <a:r>
              <a:rPr lang="en-US" altLang="zh-CN" sz="2400" b="1" dirty="0" smtClean="0"/>
              <a:t>3</a:t>
            </a:r>
            <a:r>
              <a:rPr lang="zh-CN" altLang="en-US" sz="2400" b="1" dirty="0" smtClean="0"/>
              <a:t>～</a:t>
            </a:r>
            <a:r>
              <a:rPr lang="en-US" altLang="zh-CN" sz="2400" b="1" dirty="0" smtClean="0"/>
              <a:t>14 </a:t>
            </a:r>
            <a:endParaRPr lang="zh-CN" altLang="en-US" sz="2400" b="1" dirty="0"/>
          </a:p>
        </p:txBody>
      </p:sp>
      <p:sp>
        <p:nvSpPr>
          <p:cNvPr id="4" name="矩形 3"/>
          <p:cNvSpPr/>
          <p:nvPr/>
        </p:nvSpPr>
        <p:spPr>
          <a:xfrm>
            <a:off x="1187624" y="3390091"/>
            <a:ext cx="6818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叁 败落的基本因素─离弃使徒和他的职</a:t>
            </a:r>
            <a:r>
              <a:rPr lang="zh-CN" altLang="en-US" sz="2400" b="1" dirty="0" smtClean="0"/>
              <a:t>事</a:t>
            </a:r>
            <a:r>
              <a:rPr lang="en-US" altLang="zh-CN" sz="2400" b="1" dirty="0" smtClean="0"/>
              <a:t/>
            </a:r>
            <a:br>
              <a:rPr lang="en-US" altLang="zh-CN" sz="2400" b="1" dirty="0" smtClean="0"/>
            </a:br>
            <a:r>
              <a:rPr lang="zh-CN" altLang="en-US" sz="2400" b="1" dirty="0" smtClean="0"/>
              <a:t>一</a:t>
            </a:r>
            <a:r>
              <a:rPr lang="en-US" altLang="zh-CN" sz="2400" b="1" dirty="0" smtClean="0"/>
              <a:t>15</a:t>
            </a:r>
            <a:r>
              <a:rPr lang="zh-CN" altLang="en-US" sz="2400" b="1" dirty="0" smtClean="0"/>
              <a:t>～</a:t>
            </a:r>
            <a:r>
              <a:rPr lang="en-US" altLang="zh-CN" sz="2400" b="1" dirty="0" smtClean="0"/>
              <a:t>18 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052736"/>
            <a:ext cx="4512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C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主题：对召会败落的预防剂</a:t>
            </a:r>
          </a:p>
        </p:txBody>
      </p:sp>
      <p:sp>
        <p:nvSpPr>
          <p:cNvPr id="3" name="矩形 2"/>
          <p:cNvSpPr/>
          <p:nvPr/>
        </p:nvSpPr>
        <p:spPr>
          <a:xfrm>
            <a:off x="827584" y="1844824"/>
            <a:ext cx="7272808" cy="2799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著者： 使徒保罗。（一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。）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著时： 约在主后六十七年，保罗第二次被囚，将要殉道时。（四</a:t>
            </a:r>
            <a:r>
              <a:rPr lang="en-US" altLang="zh-CN" sz="2400" b="1" dirty="0" smtClean="0"/>
              <a:t>6</a:t>
            </a:r>
            <a:r>
              <a:rPr lang="zh-CN" altLang="en-US" sz="2400" b="1" dirty="0" smtClean="0"/>
              <a:t>。）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著地： 罗马监狱。（一</a:t>
            </a:r>
            <a:r>
              <a:rPr lang="en-US" altLang="zh-CN" sz="2400" b="1" dirty="0" smtClean="0"/>
              <a:t>16</a:t>
            </a:r>
            <a:r>
              <a:rPr lang="zh-CN" altLang="en-US" sz="2400" b="1" dirty="0" smtClean="0"/>
              <a:t>～</a:t>
            </a:r>
            <a:r>
              <a:rPr lang="en-US" altLang="zh-CN" sz="2400" b="1" dirty="0" smtClean="0"/>
              <a:t>17</a:t>
            </a:r>
            <a:r>
              <a:rPr lang="zh-CN" altLang="en-US" sz="2400" b="1" dirty="0" smtClean="0"/>
              <a:t>。） 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受者： 提摩太。（一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。） 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9592" y="764704"/>
            <a:ext cx="7200800" cy="2603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1:6 </a:t>
            </a:r>
            <a:r>
              <a:rPr lang="zh-CN" altLang="en-US" sz="2800" b="1" dirty="0" smtClean="0"/>
              <a:t>为这缘故，我提醒你，将那借我按手，在你里面神的恩赐，再如火挑旺起来。 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1:7 </a:t>
            </a:r>
            <a:r>
              <a:rPr lang="zh-CN" altLang="en-US" sz="2800" b="1" dirty="0" smtClean="0"/>
              <a:t>因为神赐给我们的，不是胆怯的灵，乃是能力、爱、并清明自守的灵。 </a:t>
            </a:r>
            <a:endParaRPr lang="zh-CN" altLang="en-US" sz="2800" b="1" dirty="0"/>
          </a:p>
        </p:txBody>
      </p:sp>
      <p:sp>
        <p:nvSpPr>
          <p:cNvPr id="3" name="矩形 2"/>
          <p:cNvSpPr/>
          <p:nvPr/>
        </p:nvSpPr>
        <p:spPr>
          <a:xfrm>
            <a:off x="899592" y="3345426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/>
              <a:t>1:13 </a:t>
            </a:r>
            <a:r>
              <a:rPr lang="zh-CN" altLang="en-US" sz="2800" b="1" dirty="0" smtClean="0"/>
              <a:t>你从我听的那健康话语的规范，要用基督耶稣里的信和爱持守着。 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/>
              <a:t>1:14 </a:t>
            </a:r>
            <a:r>
              <a:rPr lang="zh-CN" altLang="en-US" sz="2800" b="1" dirty="0" smtClean="0"/>
              <a:t>你</a:t>
            </a:r>
            <a:r>
              <a:rPr lang="zh-CN" altLang="en-US" sz="2800" b="1" dirty="0" smtClean="0"/>
              <a:t>要借着</a:t>
            </a:r>
            <a:r>
              <a:rPr lang="zh-CN" altLang="en-US" sz="2800" b="1" dirty="0" smtClean="0"/>
              <a:t>那住在我们里面的圣灵，保守那美好的托付。 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576" y="26064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1:1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凭神旨意，照着在基督耶稣里</a:t>
            </a:r>
            <a:r>
              <a:rPr lang="zh-CN" altLang="en-US" sz="2400" b="1" dirty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生命的应许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，作基督耶稣使徒的保罗 </a:t>
            </a:r>
          </a:p>
        </p:txBody>
      </p:sp>
      <p:sp>
        <p:nvSpPr>
          <p:cNvPr id="3" name="矩形 2"/>
          <p:cNvSpPr/>
          <p:nvPr/>
        </p:nvSpPr>
        <p:spPr>
          <a:xfrm>
            <a:off x="755576" y="1700808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/>
              <a:t>使徒写本书时，那些借他的职事在外邦世界所建立的召会，正趋向堕落，使徒本人又被囚在遥远的监狱中。许多人离弃他，连有的同工也离弃他。（四</a:t>
            </a:r>
            <a:r>
              <a:rPr lang="en-US" altLang="zh-CN" sz="2000" b="1" dirty="0" smtClean="0"/>
              <a:t>10</a:t>
            </a:r>
            <a:r>
              <a:rPr lang="zh-CN" altLang="en-US" sz="2000" b="1" dirty="0" smtClean="0"/>
              <a:t>。）这是令人灰心失望的光景，对他的青年同工，属灵的孩子提摩太，更是如此。因此，在这封鼓励、加强并坚固人的书信开头，保罗向提摩太确证，他是基督的使徒，不仅是凭着神的旨意，也是照着在基督里生命的应许。这含示虽然召会会堕落，许多圣徒会不忠退后，但神在祂的圣言里所应许，并赐给使徒和所有信徒那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永远的生命，神圣的生命，神非受造的生命，却永存不变。凭这不变的生命，并在这不变的生命上，神坚固的根基已经立住，并且历经一切堕落的潮流，仍然坚立不摇。（二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19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。）凡清心寻求主的人，靠着这样的生命，就经得起召会败落的试验。</a:t>
            </a:r>
            <a:r>
              <a:rPr lang="zh-CN" altLang="en-US" sz="2000" b="1" dirty="0" smtClean="0"/>
              <a:t>使徒曾在前书嘱咐提摩太和别的人，要持定这生命；在危险的时期，这生命对他该是鼓励并加强。</a:t>
            </a:r>
            <a:endParaRPr lang="zh-CN" altLang="en-US" sz="2000" b="1" dirty="0"/>
          </a:p>
        </p:txBody>
      </p:sp>
      <p:sp>
        <p:nvSpPr>
          <p:cNvPr id="4" name="矩形 3"/>
          <p:cNvSpPr/>
          <p:nvPr/>
        </p:nvSpPr>
        <p:spPr>
          <a:xfrm>
            <a:off x="683568" y="1196752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prstClr val="black"/>
                </a:solidFill>
              </a:rPr>
              <a:t>【</a:t>
            </a:r>
            <a:r>
              <a:rPr lang="zh-CN" altLang="en-US" sz="2000" b="1" dirty="0" smtClean="0">
                <a:solidFill>
                  <a:prstClr val="black"/>
                </a:solidFill>
              </a:rPr>
              <a:t>生命的应许</a:t>
            </a:r>
            <a:r>
              <a:rPr lang="en-US" altLang="zh-CN" sz="2000" b="1" dirty="0" smtClean="0">
                <a:solidFill>
                  <a:prstClr val="black"/>
                </a:solidFill>
              </a:rPr>
              <a:t>】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620688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1:2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写信给我亲爱的孩子提摩太：愿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恩典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、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怜悯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、平安，从父神和我们的主基督耶稣归与你。 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55576" y="2132856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在保罗的书信里，只有提摩太前后书，开头的问安说到神的怜悯。神的怜悯比神的恩典达到的更远。在召会中，神的怜悯是需要的。这怜悯带进神丰富的恩典，够应对任何的堕落。</a:t>
            </a:r>
            <a:endParaRPr lang="zh-CN" altLang="en-US" sz="2400" b="1" dirty="0"/>
          </a:p>
        </p:txBody>
      </p:sp>
      <p:sp>
        <p:nvSpPr>
          <p:cNvPr id="4" name="矩形 3"/>
          <p:cNvSpPr/>
          <p:nvPr/>
        </p:nvSpPr>
        <p:spPr>
          <a:xfrm>
            <a:off x="827584" y="1628800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prstClr val="black"/>
                </a:solidFill>
              </a:rPr>
              <a:t>【</a:t>
            </a:r>
            <a:r>
              <a:rPr lang="zh-CN" altLang="en-US" sz="2400" dirty="0" smtClean="0">
                <a:solidFill>
                  <a:prstClr val="black"/>
                </a:solidFill>
              </a:rPr>
              <a:t>怜悯</a:t>
            </a:r>
            <a:r>
              <a:rPr lang="en-US" altLang="zh-CN" sz="2400" dirty="0" smtClean="0">
                <a:solidFill>
                  <a:prstClr val="black"/>
                </a:solidFill>
              </a:rPr>
              <a:t>】</a:t>
            </a:r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831032" y="4583254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堕落的光景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804501" y="4014034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令人灰心失望的光景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4139952" y="4016097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永远的生命</a:t>
            </a:r>
            <a:endParaRPr lang="zh-CN" altLang="en-US" sz="2400" b="1" dirty="0"/>
          </a:p>
        </p:txBody>
      </p:sp>
      <p:sp>
        <p:nvSpPr>
          <p:cNvPr id="8" name="矩形 7"/>
          <p:cNvSpPr/>
          <p:nvPr/>
        </p:nvSpPr>
        <p:spPr>
          <a:xfrm>
            <a:off x="4140822" y="4615217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怜悯</a:t>
            </a:r>
            <a:endParaRPr lang="zh-CN" altLang="en-US" sz="2400" b="1" dirty="0"/>
          </a:p>
        </p:txBody>
      </p:sp>
      <p:sp>
        <p:nvSpPr>
          <p:cNvPr id="9" name="矩形 8"/>
          <p:cNvSpPr/>
          <p:nvPr/>
        </p:nvSpPr>
        <p:spPr>
          <a:xfrm>
            <a:off x="5436096" y="4623519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prstClr val="black"/>
                </a:solidFill>
              </a:rPr>
              <a:t>恩典</a:t>
            </a:r>
            <a:endParaRPr lang="zh-CN" altLang="en-US" sz="2400" b="1" dirty="0"/>
          </a:p>
        </p:txBody>
      </p:sp>
      <p:sp>
        <p:nvSpPr>
          <p:cNvPr id="11" name="矩形 10"/>
          <p:cNvSpPr/>
          <p:nvPr/>
        </p:nvSpPr>
        <p:spPr>
          <a:xfrm>
            <a:off x="5004048" y="457829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/>
              <a:t>+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437763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1:3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我感谢神，就是我</a:t>
            </a:r>
            <a:r>
              <a:rPr lang="zh-CN" altLang="en-US" sz="2400" b="1" dirty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接续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祖先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，用清洁的良心所</a:t>
            </a:r>
            <a:r>
              <a:rPr lang="zh-CN" altLang="en-US" sz="2400" b="1" dirty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事奉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的神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，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昼夜祈求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的时候，不住的提到你， </a:t>
            </a:r>
          </a:p>
        </p:txBody>
      </p:sp>
      <p:sp>
        <p:nvSpPr>
          <p:cNvPr id="3" name="矩形 2"/>
          <p:cNvSpPr/>
          <p:nvPr/>
        </p:nvSpPr>
        <p:spPr>
          <a:xfrm>
            <a:off x="762675" y="1741465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事</a:t>
            </a:r>
            <a:r>
              <a:rPr lang="zh-CN" altLang="en-US" sz="2400" b="1" dirty="0" smtClean="0">
                <a:solidFill>
                  <a:prstClr val="black"/>
                </a:solidFill>
              </a:rPr>
              <a:t>奉神</a:t>
            </a:r>
            <a:endParaRPr lang="zh-CN" altLang="en-US" sz="2400" b="1" dirty="0"/>
          </a:p>
        </p:txBody>
      </p:sp>
      <p:sp>
        <p:nvSpPr>
          <p:cNvPr id="4" name="矩形 3"/>
          <p:cNvSpPr/>
          <p:nvPr/>
        </p:nvSpPr>
        <p:spPr>
          <a:xfrm>
            <a:off x="2330805" y="2202959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清洁的良心</a:t>
            </a:r>
            <a:endParaRPr lang="zh-CN" altLang="en-US" sz="2400" b="1" dirty="0"/>
          </a:p>
        </p:txBody>
      </p:sp>
      <p:sp>
        <p:nvSpPr>
          <p:cNvPr id="5" name="矩形 4"/>
          <p:cNvSpPr/>
          <p:nvPr/>
        </p:nvSpPr>
        <p:spPr>
          <a:xfrm>
            <a:off x="2331232" y="174146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接续祖先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788638" y="3157562"/>
            <a:ext cx="6340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清洁的良心就是得了洁净、没有搀杂的良心。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788638" y="3687415"/>
            <a:ext cx="6032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/>
              <a:t>在堕落的时期，事奉神需要有清洁的良心。</a:t>
            </a:r>
            <a:endParaRPr lang="zh-CN" altLang="en-US" sz="2400" b="1" dirty="0"/>
          </a:p>
        </p:txBody>
      </p:sp>
      <p:sp>
        <p:nvSpPr>
          <p:cNvPr id="9" name="矩形 8"/>
          <p:cNvSpPr/>
          <p:nvPr/>
        </p:nvSpPr>
        <p:spPr>
          <a:xfrm>
            <a:off x="5148064" y="1844824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昼夜祈求</a:t>
            </a:r>
            <a:endParaRPr lang="zh-CN" altLang="en-US" sz="2400" b="1" dirty="0"/>
          </a:p>
        </p:txBody>
      </p:sp>
      <p:sp>
        <p:nvSpPr>
          <p:cNvPr id="10" name="矩形 9"/>
          <p:cNvSpPr/>
          <p:nvPr/>
        </p:nvSpPr>
        <p:spPr>
          <a:xfrm>
            <a:off x="788638" y="4479503"/>
            <a:ext cx="70237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1:4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记念你的眼泪，渴望见你，好叫我充满喜乐； 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15617" y="490667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1:5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记得你里面</a:t>
            </a:r>
            <a:r>
              <a:rPr lang="zh-CN" altLang="en-US" sz="2400" b="1" dirty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无伪的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信心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，就是先在你外祖母罗以，和你母亲友尼基里面的，我深信也在你里面。 </a:t>
            </a:r>
          </a:p>
        </p:txBody>
      </p:sp>
      <p:sp>
        <p:nvSpPr>
          <p:cNvPr id="3" name="矩形 2"/>
          <p:cNvSpPr/>
          <p:nvPr/>
        </p:nvSpPr>
        <p:spPr>
          <a:xfrm>
            <a:off x="827584" y="1700808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无伪的信心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815616" y="2375626"/>
            <a:ext cx="7572807" cy="230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/>
              <a:t>信心指我们与三一神生机的联结，在其中我们借着祂的话并在祂的灵里接受神的注入。我们越运用我们的灵接触话，我们就越接触主并被祂注入。结果，我们的信心就得加强。这信心实际上就是我们所接受永远生命的反映。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39960" y="1383568"/>
            <a:ext cx="1487172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神的恩赐</a:t>
            </a:r>
          </a:p>
        </p:txBody>
      </p:sp>
      <p:sp>
        <p:nvSpPr>
          <p:cNvPr id="3" name="矩形 2"/>
          <p:cNvSpPr/>
          <p:nvPr/>
        </p:nvSpPr>
        <p:spPr>
          <a:xfrm>
            <a:off x="3550892" y="1383568"/>
            <a:ext cx="2133768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prstClr val="black"/>
                </a:solidFill>
              </a:rPr>
              <a:t>如火挑旺起来</a:t>
            </a:r>
          </a:p>
        </p:txBody>
      </p:sp>
      <p:sp>
        <p:nvSpPr>
          <p:cNvPr id="4" name="矩形 3"/>
          <p:cNvSpPr/>
          <p:nvPr/>
        </p:nvSpPr>
        <p:spPr>
          <a:xfrm>
            <a:off x="695538" y="1988840"/>
            <a:ext cx="76928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1:7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因为神赐给我们的，不是胆怯的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灵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，乃是能力、爱、并清明自守的灵。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0446" y="2905028"/>
            <a:ext cx="7739517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指我们由圣灵重生并内住之人的灵。将神的恩赐如火挑旺起来，与我们这重生的灵有关。 </a:t>
            </a:r>
          </a:p>
        </p:txBody>
      </p:sp>
      <p:sp>
        <p:nvSpPr>
          <p:cNvPr id="6" name="矩形 5"/>
          <p:cNvSpPr/>
          <p:nvPr/>
        </p:nvSpPr>
        <p:spPr>
          <a:xfrm>
            <a:off x="611560" y="47667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1:6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为这缘故，我提醒你，将那借我按手，在你里面神的恩赐，再如火挑旺起来。 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95536" y="3861048"/>
            <a:ext cx="7778297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能力，说到我们的意志；爱，说到我们的情感；清明自守，说到我们的心思。这指明在运用我们里面神的恩赐上，刚强的意志、爱的情感并清明自守的心思，与刚强的灵极其有关。</a:t>
            </a:r>
          </a:p>
        </p:txBody>
      </p:sp>
      <p:sp>
        <p:nvSpPr>
          <p:cNvPr id="8" name="矩形 7"/>
          <p:cNvSpPr/>
          <p:nvPr/>
        </p:nvSpPr>
        <p:spPr>
          <a:xfrm>
            <a:off x="660447" y="5478323"/>
            <a:ext cx="7890796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1:8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所以你不要以给我们的主作见证为耻，也不要以我这主的囚犯为耻；总要按神的能力，与福音同受苦难。 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620688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1:9 </a:t>
            </a:r>
            <a:r>
              <a:rPr lang="zh-CN" altLang="en-US" sz="2400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神救了我们，以圣召召了我们，不是按我们的行为，乃是按祂自己的定旨和恩典；这恩典是历世之前，在基督耶稣里赐给我们的，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09734" y="1988840"/>
            <a:ext cx="78947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定旨乃是神按祂旨意所定的计划，要把我们放在基督里，使我们与祂成为一，有分于祂的生命和地位，好成为祂的见证。恩典乃是神在祂生命里所给我们的供应，使我们活出祂的定旨。</a:t>
            </a:r>
            <a:endParaRPr lang="zh-CN" altLang="en-US" sz="2400" b="1" dirty="0"/>
          </a:p>
        </p:txBody>
      </p:sp>
      <p:sp>
        <p:nvSpPr>
          <p:cNvPr id="4" name="矩形 3"/>
          <p:cNvSpPr/>
          <p:nvPr/>
        </p:nvSpPr>
        <p:spPr>
          <a:xfrm>
            <a:off x="683568" y="3650248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/>
              <a:t>即世界起始之前。在基督里赐给我们的恩典，是在世界起始之前就赐给我们的。这是确定且不动摇的根基，能坚固的立住，抵挡那下坡的流，并暴露仇敌毫无能力反对神永远的定旨。使徒为了加强提摩太，将他们的职事联于这一点。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1754</Words>
  <Application>Microsoft Office PowerPoint</Application>
  <PresentationFormat>全屏显示(4:3)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仿宋</vt:lpstr>
      <vt:lpstr>华文楷体</vt:lpstr>
      <vt:lpstr>华文隶书</vt:lpstr>
      <vt:lpstr>华文中宋</vt:lpstr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个人用户</dc:creator>
  <cp:lastModifiedBy>bide</cp:lastModifiedBy>
  <cp:revision>16</cp:revision>
  <dcterms:created xsi:type="dcterms:W3CDTF">2019-11-19T12:25:00Z</dcterms:created>
  <dcterms:modified xsi:type="dcterms:W3CDTF">2020-10-14T03:42:46Z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