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9">
          <p15:clr>
            <a:srgbClr val="A4A3A4"/>
          </p15:clr>
        </p15:guide>
        <p15:guide id="2" pos="291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79"/>
        <p:guide pos="29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1236-2E5B-4F30-AE13-CAE1B5CD0866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3B56-F220-4A51-A9E9-D96A92E5F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1236-2E5B-4F30-AE13-CAE1B5CD0866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3B56-F220-4A51-A9E9-D96A92E5F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1236-2E5B-4F30-AE13-CAE1B5CD0866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3B56-F220-4A51-A9E9-D96A92E5F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1236-2E5B-4F30-AE13-CAE1B5CD0866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3B56-F220-4A51-A9E9-D96A92E5F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1236-2E5B-4F30-AE13-CAE1B5CD0866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3B56-F220-4A51-A9E9-D96A92E5F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1236-2E5B-4F30-AE13-CAE1B5CD0866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3B56-F220-4A51-A9E9-D96A92E5F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1236-2E5B-4F30-AE13-CAE1B5CD0866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3B56-F220-4A51-A9E9-D96A92E5F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1236-2E5B-4F30-AE13-CAE1B5CD0866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3B56-F220-4A51-A9E9-D96A92E5F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1236-2E5B-4F30-AE13-CAE1B5CD0866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3B56-F220-4A51-A9E9-D96A92E5F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1236-2E5B-4F30-AE13-CAE1B5CD0866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3B56-F220-4A51-A9E9-D96A92E5F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1236-2E5B-4F30-AE13-CAE1B5CD0866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3B56-F220-4A51-A9E9-D96A92E5F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11236-2E5B-4F30-AE13-CAE1B5CD0866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F3B56-F220-4A51-A9E9-D96A92E5F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25048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提摩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太前书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亵渎神，逼迫人，罪魁竟然蒙主恩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6288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凭预言</a:t>
            </a:r>
            <a:endParaRPr lang="zh-CN" altLang="en-US" sz="2400" b="1" dirty="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1691680" y="1844824"/>
            <a:ext cx="1152128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347864" y="16288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打美好的仗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5364088" y="980728"/>
            <a:ext cx="3456384" cy="2308324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打那美好的仗就是与异议者不同的教训打仗，并照着使徒关乎恩典和永远生命之福音的职事，完成神的经纶，叫可称颂的神得着荣耀。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872" y="3606115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持守信心和无亏的良心</a:t>
            </a:r>
            <a:endParaRPr lang="zh-CN" altLang="en-US" sz="2400" b="1" dirty="0"/>
          </a:p>
        </p:txBody>
      </p:sp>
      <p:sp>
        <p:nvSpPr>
          <p:cNvPr id="8" name="左大括号 7"/>
          <p:cNvSpPr/>
          <p:nvPr/>
        </p:nvSpPr>
        <p:spPr>
          <a:xfrm>
            <a:off x="3059832" y="1988840"/>
            <a:ext cx="216024" cy="2016224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3760" y="1593850"/>
            <a:ext cx="7592060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/>
              <a:t>1.</a:t>
            </a:r>
            <a:r>
              <a:rPr lang="zh-CN" altLang="en-US" sz="2400" b="1" dirty="0"/>
              <a:t>终止不同教训</a:t>
            </a:r>
            <a:r>
              <a:rPr lang="zh-CN" altLang="en-US" sz="2400" b="1"/>
              <a:t>的</a:t>
            </a:r>
            <a:r>
              <a:rPr lang="zh-CN" altLang="en-US" sz="2400" b="1" smtClean="0"/>
              <a:t>打岔（</a:t>
            </a:r>
            <a:r>
              <a:rPr lang="zh-CN" altLang="en-US" sz="2400" b="1"/>
              <a:t>一</a:t>
            </a:r>
            <a:r>
              <a:rPr lang="zh-CN" altLang="en-US" sz="2400" b="1" smtClean="0"/>
              <a:t>3～11）</a:t>
            </a:r>
            <a:endParaRPr lang="zh-CN" altLang="en-US" sz="2400" b="1" dirty="0"/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2.</a:t>
            </a:r>
            <a:r>
              <a:rPr lang="zh-CN" altLang="en-US" sz="2400" b="1" dirty="0"/>
              <a:t>强调神的经纶，使其成为基督徒生活的中心线和</a:t>
            </a:r>
            <a:r>
              <a:rPr lang="zh-CN" altLang="en-US" sz="2400" b="1" dirty="0" smtClean="0"/>
              <a:t>目标 </a:t>
            </a:r>
            <a:endParaRPr lang="zh-CN" altLang="en-US" sz="2400" b="1" dirty="0"/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  （一</a:t>
            </a:r>
            <a:r>
              <a:rPr lang="zh-CN" altLang="en-US" sz="2400" b="1" dirty="0" smtClean="0"/>
              <a:t>4～6）</a:t>
            </a:r>
            <a:endParaRPr lang="zh-CN" altLang="en-US" sz="2400" b="1" dirty="0"/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3.</a:t>
            </a:r>
            <a:r>
              <a:rPr lang="zh-CN" altLang="en-US" sz="2400" b="1" dirty="0"/>
              <a:t>传扬基督，拯救</a:t>
            </a:r>
            <a:r>
              <a:rPr lang="zh-CN" altLang="en-US" sz="2400" b="1" dirty="0" smtClean="0"/>
              <a:t>罪人（</a:t>
            </a:r>
            <a:r>
              <a:rPr lang="zh-CN" altLang="en-US" sz="2400" b="1" dirty="0"/>
              <a:t>一</a:t>
            </a:r>
            <a:r>
              <a:rPr lang="zh-CN" altLang="en-US" sz="2400" b="1" dirty="0" smtClean="0"/>
              <a:t>12～17）</a:t>
            </a:r>
            <a:endParaRPr lang="zh-CN" altLang="en-US" sz="2400" b="1" dirty="0"/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4.</a:t>
            </a:r>
            <a:r>
              <a:rPr lang="zh-CN" altLang="en-US" sz="2400" b="1" dirty="0"/>
              <a:t>持守信心和无亏的良心，为神新约的经纶打那美好的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   </a:t>
            </a:r>
            <a:r>
              <a:rPr lang="zh-CN" altLang="en-US" sz="2400" b="1" dirty="0" smtClean="0"/>
              <a:t>仗（</a:t>
            </a:r>
            <a:r>
              <a:rPr lang="zh-CN" altLang="en-US" sz="2400" b="1" dirty="0"/>
              <a:t>一</a:t>
            </a:r>
            <a:r>
              <a:rPr lang="zh-CN" altLang="en-US" sz="2400" b="1" dirty="0" smtClean="0"/>
              <a:t>18～19</a:t>
            </a:r>
            <a:r>
              <a:rPr lang="zh-CN" altLang="en-US" sz="2400" b="1" dirty="0" smtClean="0"/>
              <a:t>）</a:t>
            </a:r>
            <a:endParaRPr lang="zh-CN" altLang="en-US" sz="2400" b="1" dirty="0"/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5.</a:t>
            </a:r>
            <a:r>
              <a:rPr lang="zh-CN" altLang="en-US" sz="2400" b="1" dirty="0"/>
              <a:t>对付异端教师和抵挡使徒的</a:t>
            </a:r>
            <a:r>
              <a:rPr lang="zh-CN" altLang="en-US" sz="2400" b="1" dirty="0" smtClean="0"/>
              <a:t>人（</a:t>
            </a:r>
            <a:r>
              <a:rPr lang="zh-CN" altLang="en-US" sz="2400" b="1" dirty="0"/>
              <a:t>一</a:t>
            </a:r>
            <a:r>
              <a:rPr lang="zh-CN" altLang="en-US" sz="2400" b="1" dirty="0" smtClean="0"/>
              <a:t>20</a:t>
            </a:r>
            <a:r>
              <a:rPr lang="zh-CN" altLang="en-US" sz="2400" b="1" dirty="0" smtClean="0"/>
              <a:t>）</a:t>
            </a:r>
            <a:endParaRPr lang="zh-CN" altLang="en-US" sz="24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873760" y="920750"/>
            <a:ext cx="5669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本章给我们正当地方召会实行上的指导：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331640" y="620688"/>
            <a:ext cx="328168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主题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神对召会的经纶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41277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著者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2293392" y="1412776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使徒保罗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1323509" y="2103239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著时</a:t>
            </a:r>
            <a:endParaRPr lang="zh-CN" altLang="en-US" sz="2400" b="1" dirty="0"/>
          </a:p>
        </p:txBody>
      </p:sp>
      <p:sp>
        <p:nvSpPr>
          <p:cNvPr id="8" name="矩形 7"/>
          <p:cNvSpPr/>
          <p:nvPr/>
        </p:nvSpPr>
        <p:spPr>
          <a:xfrm>
            <a:off x="2341270" y="2103393"/>
            <a:ext cx="52565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约在主后六十五年，保罗第一次被囚罗马获释之后。</a:t>
            </a:r>
            <a:endParaRPr lang="zh-CN" altLang="en-US" sz="2400" b="1" dirty="0"/>
          </a:p>
        </p:txBody>
      </p:sp>
      <p:sp>
        <p:nvSpPr>
          <p:cNvPr id="9" name="矩形 8"/>
          <p:cNvSpPr/>
          <p:nvPr/>
        </p:nvSpPr>
        <p:spPr>
          <a:xfrm>
            <a:off x="1331640" y="3140968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著地</a:t>
            </a:r>
            <a:endParaRPr lang="zh-CN" altLang="en-US" sz="2400" b="1" dirty="0"/>
          </a:p>
        </p:txBody>
      </p:sp>
      <p:sp>
        <p:nvSpPr>
          <p:cNvPr id="10" name="矩形 9"/>
          <p:cNvSpPr/>
          <p:nvPr/>
        </p:nvSpPr>
        <p:spPr>
          <a:xfrm>
            <a:off x="2341270" y="3140968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很可能在马其顿。</a:t>
            </a:r>
            <a:endParaRPr lang="zh-CN" altLang="en-US" sz="2400" b="1" dirty="0"/>
          </a:p>
        </p:txBody>
      </p:sp>
      <p:sp>
        <p:nvSpPr>
          <p:cNvPr id="11" name="矩形 10"/>
          <p:cNvSpPr/>
          <p:nvPr/>
        </p:nvSpPr>
        <p:spPr>
          <a:xfrm>
            <a:off x="1403648" y="400506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受者</a:t>
            </a:r>
            <a:endParaRPr lang="zh-CN" altLang="en-US" sz="2400" b="1" dirty="0"/>
          </a:p>
        </p:txBody>
      </p:sp>
      <p:sp>
        <p:nvSpPr>
          <p:cNvPr id="12" name="矩形 11"/>
          <p:cNvSpPr/>
          <p:nvPr/>
        </p:nvSpPr>
        <p:spPr>
          <a:xfrm>
            <a:off x="2341270" y="4005064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提摩太</a:t>
            </a:r>
            <a:endParaRPr lang="zh-CN" altLang="en-US" sz="2400" b="1" dirty="0"/>
          </a:p>
        </p:txBody>
      </p:sp>
      <p:sp>
        <p:nvSpPr>
          <p:cNvPr id="13" name="矩形 12"/>
          <p:cNvSpPr/>
          <p:nvPr/>
        </p:nvSpPr>
        <p:spPr>
          <a:xfrm>
            <a:off x="3709422" y="400506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400" b="1" dirty="0" smtClean="0"/>
              <a:t>原文由“尊敬”和“神”所组成，因此意尊敬神。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2319" y="4155656"/>
            <a:ext cx="7848872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b="1" dirty="0" smtClean="0"/>
              <a:t>提前是向我们揭示神对召会的经纶，提后是给我们对抗召会败落的预防剂，提多是要维持召会的秩序。这些乃是一个目的的三方面，这目的就是保守召会作三一神正确的彰显，正如在神圣启示的终极部分里，金灯台所表征的。</a:t>
            </a:r>
            <a:endParaRPr lang="zh-CN" altLang="en-US" sz="2400" b="1" dirty="0"/>
          </a:p>
        </p:txBody>
      </p:sp>
      <p:sp>
        <p:nvSpPr>
          <p:cNvPr id="5" name="矩形 4"/>
          <p:cNvSpPr/>
          <p:nvPr/>
        </p:nvSpPr>
        <p:spPr>
          <a:xfrm>
            <a:off x="612319" y="404158"/>
            <a:ext cx="7848872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b="1" dirty="0" smtClean="0"/>
              <a:t>保罗的书信完成了关乎神永远定旨和经纶的神圣启示。他的职事完成了关乎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包罗万有的基督，和祂宇宙的身体</a:t>
            </a:r>
            <a:r>
              <a:rPr lang="zh-CN" altLang="en-US" sz="2400" b="1" dirty="0" smtClean="0"/>
              <a:t>，就是召会，作祂的丰满以彰显祂的启示。</a:t>
            </a:r>
            <a:endParaRPr lang="en-US" altLang="zh-CN" sz="2400" b="1" dirty="0" smtClean="0"/>
          </a:p>
          <a:p>
            <a:pPr>
              <a:lnSpc>
                <a:spcPct val="120000"/>
              </a:lnSpc>
            </a:pPr>
            <a:r>
              <a:rPr lang="zh-CN" altLang="en-US" sz="2400" b="1" dirty="0" smtClean="0"/>
              <a:t>说到召会是基督的身体，有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生命和实行</a:t>
            </a:r>
            <a:r>
              <a:rPr lang="zh-CN" altLang="en-US" sz="2400" b="1" dirty="0" smtClean="0"/>
              <a:t>两面。</a:t>
            </a:r>
            <a:endParaRPr lang="en-US" altLang="zh-CN" sz="2400" b="1" dirty="0" smtClean="0"/>
          </a:p>
          <a:p>
            <a:pPr>
              <a:lnSpc>
                <a:spcPct val="120000"/>
              </a:lnSpc>
            </a:pPr>
            <a:r>
              <a:rPr lang="zh-CN" altLang="en-US" sz="2400" b="1" dirty="0" smtClean="0"/>
              <a:t>从罗马到帖后，对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召会生命</a:t>
            </a:r>
            <a:r>
              <a:rPr lang="zh-CN" altLang="en-US" sz="2400" b="1" dirty="0" smtClean="0"/>
              <a:t>的一面有完满的启示，包括召会的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性质、职责和功用</a:t>
            </a:r>
            <a:r>
              <a:rPr lang="zh-CN" altLang="en-US" sz="2400" b="1" dirty="0" smtClean="0"/>
              <a:t>。</a:t>
            </a:r>
            <a:endParaRPr lang="en-US" altLang="zh-CN" sz="2400" b="1" dirty="0" smtClean="0"/>
          </a:p>
          <a:p>
            <a:pPr>
              <a:lnSpc>
                <a:spcPct val="120000"/>
              </a:lnSpc>
            </a:pPr>
            <a:r>
              <a:rPr lang="zh-CN" altLang="en-US" sz="2400" b="1" dirty="0" smtClean="0"/>
              <a:t>现在，从提前到腓利门，对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召会实行</a:t>
            </a:r>
            <a:r>
              <a:rPr lang="zh-CN" altLang="en-US" sz="2400" b="1" dirty="0" smtClean="0"/>
              <a:t>的一面有详细的启示，说到地方召会的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行政和牧</a:t>
            </a:r>
            <a:r>
              <a:rPr lang="zh-CN" altLang="en-US" sz="2400" b="1" dirty="0" smtClean="0"/>
              <a:t>养。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99845" y="836206"/>
            <a:ext cx="7128792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/>
              <a:t>1:3 </a:t>
            </a:r>
            <a:r>
              <a:rPr lang="zh-CN" altLang="en-US" sz="2400" b="1" dirty="0" smtClean="0"/>
              <a:t>我往马其顿去的时候，曾劝你仍住在以弗所，好嘱咐那几个人，不可教导与神的经纶不同的事，</a:t>
            </a:r>
            <a:endParaRPr lang="zh-CN" altLang="en-US" sz="2400" b="1" dirty="0"/>
          </a:p>
        </p:txBody>
      </p:sp>
      <p:sp>
        <p:nvSpPr>
          <p:cNvPr id="5" name="矩形 4"/>
          <p:cNvSpPr/>
          <p:nvPr/>
        </p:nvSpPr>
        <p:spPr>
          <a:xfrm>
            <a:off x="899845" y="1929436"/>
            <a:ext cx="7128792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/>
              <a:t>1:4 </a:t>
            </a:r>
            <a:r>
              <a:rPr lang="zh-CN" altLang="en-US" sz="2400" b="1" dirty="0" smtClean="0"/>
              <a:t>也不可注意虚构无稽之事，和无穷的家谱；这等事只引起辩论，对于神在信仰里的经纶并无助益。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899845" y="3068454"/>
            <a:ext cx="7056784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/>
              <a:t>1:5 </a:t>
            </a:r>
            <a:r>
              <a:rPr lang="zh-CN" altLang="en-US" sz="2400" b="1" dirty="0" smtClean="0"/>
              <a:t>这嘱咐的目的乃是爱，这爱是出于清洁的心、无亏的良心、并无伪的信心。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899845" y="4144014"/>
            <a:ext cx="7200800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/>
              <a:t>1:17 </a:t>
            </a:r>
            <a:r>
              <a:rPr lang="zh-CN" altLang="en-US" sz="2400" b="1" dirty="0" smtClean="0"/>
              <a:t>但愿尊贵荣耀归与那永世的君王，就是那不能朽坏、不能看见、独一的神，直到永永远远。阿们。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99592" y="620688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照着神我们的救主、和基督耶稣我们的盼望的命令，作基督耶稣使徒的保罗，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99592" y="1412776"/>
            <a:ext cx="74459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2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写信给那凭信作我真孩子的提摩太：愿恩典、怜悯、平安，从父神和我们的主基督耶稣归与你。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1600" y="2420888"/>
            <a:ext cx="7488832" cy="3353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/>
              <a:t>“神我们的救主，”见于提前一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，四</a:t>
            </a:r>
            <a:r>
              <a:rPr lang="en-US" altLang="zh-CN" sz="2400" b="1" dirty="0" smtClean="0"/>
              <a:t>10</a:t>
            </a:r>
            <a:r>
              <a:rPr lang="zh-CN" altLang="en-US" sz="2400" b="1" dirty="0" smtClean="0"/>
              <a:t>，多二</a:t>
            </a:r>
            <a:r>
              <a:rPr lang="en-US" altLang="zh-CN" sz="2400" b="1" dirty="0" smtClean="0"/>
              <a:t>13</a:t>
            </a:r>
            <a:r>
              <a:rPr lang="zh-CN" altLang="en-US" sz="2400" b="1" dirty="0" smtClean="0"/>
              <a:t>，及“我们的救主神，”见于提前二</a:t>
            </a:r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，多一</a:t>
            </a:r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，二</a:t>
            </a:r>
            <a:r>
              <a:rPr lang="en-US" altLang="zh-CN" sz="2400" b="1" dirty="0" smtClean="0"/>
              <a:t>10</a:t>
            </a:r>
            <a:r>
              <a:rPr lang="zh-CN" altLang="en-US" sz="2400" b="1" dirty="0" smtClean="0"/>
              <a:t>，三</a:t>
            </a:r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，是三本提字书里给神的特别称呼。这三本书以神的救恩为有力的根据，教导神新约经纶的事。保罗成为使徒，乃是照着这样一位拯救神，救主神的命令，不是照着那位颁赐律法之神，要求之神的命令。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908720"/>
            <a:ext cx="7992888" cy="4437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+mn-ea"/>
              </a:rPr>
              <a:t>基督耶稣不仅是神的受膏者（基督），作我们的救主（耶稣），使我们蒙拯救，得着神永远的生命；祂更是我们的盼望，带我们进入这永远生命的完满福分和享受中。多一</a:t>
            </a:r>
            <a:r>
              <a:rPr lang="en-US" altLang="zh-CN" sz="2400" b="1" dirty="0" smtClean="0">
                <a:latin typeface="+mn-ea"/>
              </a:rPr>
              <a:t>2</a:t>
            </a:r>
            <a:r>
              <a:rPr lang="zh-CN" altLang="en-US" sz="2400" b="1" dirty="0" smtClean="0">
                <a:latin typeface="+mn-ea"/>
              </a:rPr>
              <a:t>所启示“永远生命的盼望，”作保罗使徒职分的根基和条件，以及多二</a:t>
            </a:r>
            <a:r>
              <a:rPr lang="en-US" altLang="zh-CN" sz="2400" b="1" dirty="0" smtClean="0">
                <a:latin typeface="+mn-ea"/>
              </a:rPr>
              <a:t>13</a:t>
            </a:r>
            <a:r>
              <a:rPr lang="zh-CN" altLang="en-US" sz="2400" b="1" dirty="0" smtClean="0">
                <a:latin typeface="+mn-ea"/>
              </a:rPr>
              <a:t>所启示“有福的盼望，”就是我们所等候至大的神和我们救主之荣耀的显现，都与神的弥赛亚，我们救主的人位有密切的关联。因此，祂自己就是我们荣耀的盼望。</a:t>
            </a:r>
            <a:endParaRPr lang="en-US" altLang="zh-CN" sz="2400" b="1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620516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神我们的救主</a:t>
            </a:r>
            <a:endParaRPr lang="zh-CN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14480" y="1412776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基督耶稣我们的盼望</a:t>
            </a:r>
            <a:endParaRPr lang="zh-CN" altLang="en-US" sz="2400" b="1" dirty="0"/>
          </a:p>
        </p:txBody>
      </p:sp>
      <p:sp>
        <p:nvSpPr>
          <p:cNvPr id="4" name="右大括号 3"/>
          <p:cNvSpPr/>
          <p:nvPr/>
        </p:nvSpPr>
        <p:spPr>
          <a:xfrm>
            <a:off x="4788024" y="764704"/>
            <a:ext cx="360040" cy="864096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2080" y="90872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命令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611560" y="2204864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+mn-ea"/>
              </a:rPr>
              <a:t>保罗成为使徒，不仅是照着我们救主神的命令，也是照着那用永远的生命救了我们，且要带我们进入这生命之荣耀者的命令。祂的命令是本于永远的生命，也要藉着永远的生命而成就，不像颁赐律法之神的命令，那是本于字句，要借着人的努力而成就，并没有永远生命的供应。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9552" y="4581128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保罗成为使徒，乃是照着神和基督的命令。在他早期的书信中，他告诉我们，他作使徒是凭神的旨意。神的命令乃是神旨意明确的说明，进一步的指引。</a:t>
            </a:r>
            <a:endParaRPr lang="zh-CN" altLang="en-US" sz="2400" b="1" dirty="0"/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6164307" y="1124744"/>
            <a:ext cx="567933" cy="1480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948264" y="908720"/>
            <a:ext cx="800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使徒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  <p:bldP spid="7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3078" y="9797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嘱咐</a:t>
            </a:r>
            <a:endParaRPr lang="zh-CN" altLang="en-US" sz="2400" b="1" dirty="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1477174" y="1195740"/>
            <a:ext cx="864096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341270" y="979716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爱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7374" y="97971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清洁的心</a:t>
            </a:r>
            <a:endParaRPr lang="zh-CN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861550" y="97971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无亏的良心</a:t>
            </a:r>
            <a:endParaRPr lang="zh-CN" alt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733758" y="97971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无伪的信心</a:t>
            </a:r>
            <a:endParaRPr lang="zh-CN" alt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70535" y="1734820"/>
            <a:ext cx="15786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神的经纶</a:t>
            </a:r>
            <a:endParaRPr lang="zh-CN" alt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211707" y="170182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不同教训</a:t>
            </a:r>
            <a:endParaRPr lang="zh-CN" alt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211707" y="2314079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虚构无稽的事</a:t>
            </a:r>
            <a:endParaRPr lang="zh-CN" alt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211707" y="2775843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无穷的家谱</a:t>
            </a:r>
            <a:endParaRPr lang="zh-CN" alt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211707" y="361641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律法</a:t>
            </a:r>
            <a:endParaRPr lang="zh-CN" alt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72359" y="4654148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基督的执事</a:t>
            </a:r>
            <a:endParaRPr lang="zh-CN" alt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283715" y="4696539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律法的教师</a:t>
            </a:r>
            <a:endParaRPr lang="zh-CN" alt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43823" y="3832567"/>
            <a:ext cx="12039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/>
              <a:t>判断是非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43188" y="3400142"/>
            <a:ext cx="12039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/>
              <a:t>审判罪人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60391" y="361641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信仰</a:t>
            </a:r>
            <a:endParaRPr lang="zh-CN" alt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084168" y="170182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虚空的谈论</a:t>
            </a:r>
            <a:endParaRPr lang="zh-CN" altLang="en-US" sz="2400" b="1" dirty="0"/>
          </a:p>
        </p:txBody>
      </p:sp>
      <p:cxnSp>
        <p:nvCxnSpPr>
          <p:cNvPr id="26" name="直接箭头连接符 25"/>
          <p:cNvCxnSpPr>
            <a:stCxn id="7" idx="1"/>
            <a:endCxn id="6" idx="3"/>
          </p:cNvCxnSpPr>
          <p:nvPr/>
        </p:nvCxnSpPr>
        <p:spPr>
          <a:xfrm flipH="1" flipV="1">
            <a:off x="2830334" y="1210549"/>
            <a:ext cx="447040" cy="63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5627479" y="1917844"/>
            <a:ext cx="384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 flipV="1">
            <a:off x="5005705" y="3645535"/>
            <a:ext cx="1006475" cy="2273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5005705" y="3904615"/>
            <a:ext cx="1006475" cy="28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72185" y="5446395"/>
            <a:ext cx="24003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供应基督的丰富</a:t>
            </a:r>
            <a:endParaRPr lang="zh-CN" altLang="en-US" sz="2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283715" y="5446236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教导人该做何事</a:t>
            </a:r>
            <a:endParaRPr lang="zh-CN" altLang="en-US" sz="2400" b="1" dirty="0"/>
          </a:p>
        </p:txBody>
      </p:sp>
      <p:cxnSp>
        <p:nvCxnSpPr>
          <p:cNvPr id="40" name="直接连接符 39"/>
          <p:cNvCxnSpPr/>
          <p:nvPr/>
        </p:nvCxnSpPr>
        <p:spPr>
          <a:xfrm>
            <a:off x="1834134" y="5086196"/>
            <a:ext cx="2321" cy="36004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>
            <a:off x="5145490" y="5086196"/>
            <a:ext cx="2321" cy="36004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8"/>
          <p:cNvSpPr txBox="1"/>
          <p:nvPr/>
        </p:nvSpPr>
        <p:spPr>
          <a:xfrm>
            <a:off x="2220501" y="238547"/>
            <a:ext cx="3791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可称颂之神荣耀的福音</a:t>
            </a:r>
            <a:endParaRPr lang="zh-CN" altLang="en-US" sz="2800" b="1" dirty="0">
              <a:solidFill>
                <a:schemeClr val="accent2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834624" y="1964834"/>
            <a:ext cx="384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46935" y="170878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健康的教训</a:t>
            </a:r>
          </a:p>
        </p:txBody>
      </p:sp>
      <p:sp>
        <p:nvSpPr>
          <p:cNvPr id="22" name="右大括号 21"/>
          <p:cNvSpPr/>
          <p:nvPr/>
        </p:nvSpPr>
        <p:spPr>
          <a:xfrm>
            <a:off x="6299835" y="2493010"/>
            <a:ext cx="75565" cy="5041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6501130" y="2545715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只引起辩论</a:t>
            </a: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3923665" y="1671320"/>
            <a:ext cx="5715" cy="456628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37" grpId="0"/>
      <p:bldP spid="38" grpId="0"/>
      <p:bldP spid="3" grpId="0"/>
      <p:bldP spid="21" grpId="0"/>
      <p:bldP spid="22" grpId="0" animBg="1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62880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亵渎神的</a:t>
            </a:r>
            <a:endParaRPr lang="zh-CN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270816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侮慢人的</a:t>
            </a:r>
            <a:endParaRPr lang="zh-CN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1700808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在基督耶稣里有信又有爱</a:t>
            </a:r>
            <a:endParaRPr lang="zh-CN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357301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罪魁</a:t>
            </a:r>
            <a:endParaRPr lang="zh-CN" alt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429000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信靠祂得永远生命之人的榜样</a:t>
            </a:r>
            <a:endParaRPr lang="zh-CN" alt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71800" y="206084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恩典</a:t>
            </a:r>
            <a:endParaRPr lang="zh-CN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771800" y="321297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怜悯</a:t>
            </a:r>
            <a:endParaRPr lang="zh-CN" alt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195736" y="476672"/>
            <a:ext cx="3791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可称颂之神荣耀的福音</a:t>
            </a:r>
            <a:endParaRPr lang="zh-CN" altLang="en-US" sz="2800" b="1" dirty="0">
              <a:solidFill>
                <a:schemeClr val="accent2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71600" y="4725144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 </a:t>
            </a:r>
            <a:r>
              <a:rPr lang="zh-CN" altLang="en-US" sz="2400" b="1" dirty="0" smtClean="0"/>
              <a:t>但愿尊贵荣耀归与那永世的君王，就是那不能朽坏、不能看见、独一的神，直到永永远远。阿们。</a:t>
            </a:r>
            <a:endParaRPr lang="zh-CN" altLang="en-US" sz="2400" b="1" dirty="0"/>
          </a:p>
        </p:txBody>
      </p:sp>
      <p:sp>
        <p:nvSpPr>
          <p:cNvPr id="11" name="矩形 10"/>
          <p:cNvSpPr/>
          <p:nvPr/>
        </p:nvSpPr>
        <p:spPr>
          <a:xfrm>
            <a:off x="755576" y="1412776"/>
            <a:ext cx="1800200" cy="2808312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3851920" y="1484784"/>
            <a:ext cx="4896544" cy="2808312"/>
          </a:xfrm>
          <a:prstGeom prst="roundRect">
            <a:avLst>
              <a:gd name="adj" fmla="val 8986"/>
            </a:avLst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右箭头 14"/>
          <p:cNvSpPr/>
          <p:nvPr/>
        </p:nvSpPr>
        <p:spPr>
          <a:xfrm>
            <a:off x="2627784" y="2780928"/>
            <a:ext cx="108012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952500" y="213360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逼迫人的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bldLvl="0" animBg="1"/>
      <p:bldP spid="12" grpId="0" bldLvl="0" animBg="1"/>
      <p:bldP spid="15" grpId="0" animBg="1"/>
      <p:bldP spid="1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1121</Words>
  <Application>Microsoft Office PowerPoint</Application>
  <PresentationFormat>全屏显示(4:3)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方正姚体</vt:lpstr>
      <vt:lpstr>仿宋</vt:lpstr>
      <vt:lpstr>黑体</vt:lpstr>
      <vt:lpstr>华文隶书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ASUS</dc:creator>
  <cp:lastModifiedBy>bide</cp:lastModifiedBy>
  <cp:revision>8</cp:revision>
  <dcterms:created xsi:type="dcterms:W3CDTF">2019-10-09T04:58:00Z</dcterms:created>
  <dcterms:modified xsi:type="dcterms:W3CDTF">2020-10-14T03:24:15Z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