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9" r:id="rId12"/>
    <p:sldId id="268" r:id="rId13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以弗所书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爱其妻，舍自己，基督召会何奥秘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5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77875" y="1626870"/>
            <a:ext cx="763714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5:25 </a:t>
            </a:r>
            <a:r>
              <a:rPr lang="en-US" altLang="zh-CN" sz="2400" b="1"/>
              <a:t>……</a:t>
            </a:r>
            <a:r>
              <a:rPr lang="zh-CN" altLang="en-US" sz="2400" b="1"/>
              <a:t>正如</a:t>
            </a:r>
            <a:r>
              <a:rPr lang="zh-CN" altLang="en-US" sz="2400" b="1">
                <a:solidFill>
                  <a:srgbClr val="FF0000"/>
                </a:solidFill>
              </a:rPr>
              <a:t>基督爱召会</a:t>
            </a:r>
            <a:r>
              <a:rPr lang="zh-CN" altLang="en-US" sz="2400" b="1"/>
              <a:t>，为召会舍了自己， </a:t>
            </a:r>
          </a:p>
          <a:p>
            <a:r>
              <a:rPr lang="zh-CN" altLang="en-US" sz="2400" b="1"/>
              <a:t>5:26 好</a:t>
            </a:r>
            <a:r>
              <a:rPr lang="zh-CN" altLang="en-US" sz="2400" b="1">
                <a:solidFill>
                  <a:srgbClr val="FF0000"/>
                </a:solidFill>
              </a:rPr>
              <a:t>圣化召会</a:t>
            </a:r>
            <a:r>
              <a:rPr lang="zh-CN" altLang="en-US" sz="2400" b="1"/>
              <a:t>，借着话中之水的洗涤洁净召会， </a:t>
            </a:r>
          </a:p>
          <a:p>
            <a:r>
              <a:rPr lang="zh-CN" altLang="en-US" sz="2400" b="1"/>
              <a:t>5:27 祂好献给自己，作荣耀的召会，没有斑点、皱纹、或任何这类的病，好使她成为圣别、没有瑕疵。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77875" y="725170"/>
            <a:ext cx="763714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5:23 </a:t>
            </a:r>
            <a:r>
              <a:rPr lang="en-US" altLang="zh-CN" sz="2400" b="1"/>
              <a:t>……</a:t>
            </a:r>
            <a:r>
              <a:rPr lang="zh-CN" altLang="en-US" sz="2400" b="1"/>
              <a:t>基督是</a:t>
            </a:r>
            <a:r>
              <a:rPr lang="zh-CN" altLang="en-US" sz="2400" b="1">
                <a:solidFill>
                  <a:srgbClr val="FF0000"/>
                </a:solidFill>
              </a:rPr>
              <a:t>召会的头</a:t>
            </a:r>
            <a:r>
              <a:rPr lang="zh-CN" altLang="en-US" sz="2400" b="1"/>
              <a:t>；祂自己乃是</a:t>
            </a:r>
            <a:r>
              <a:rPr lang="zh-CN" altLang="en-US" sz="2400" b="1">
                <a:solidFill>
                  <a:srgbClr val="FF0000"/>
                </a:solidFill>
              </a:rPr>
              <a:t>身体的救主</a:t>
            </a:r>
            <a:r>
              <a:rPr lang="zh-CN" altLang="en-US" sz="2400" b="1"/>
              <a:t>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79145" y="3415665"/>
            <a:ext cx="763587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5:29 从来没有人恨恶自己的身体，总是</a:t>
            </a:r>
            <a:r>
              <a:rPr lang="zh-CN" altLang="en-US" sz="2400" b="1">
                <a:solidFill>
                  <a:srgbClr val="FF0000"/>
                </a:solidFill>
              </a:rPr>
              <a:t>保养顾惜</a:t>
            </a:r>
            <a:r>
              <a:rPr lang="zh-CN" altLang="en-US" sz="2400" b="1"/>
              <a:t>，正像基督待召会一样， </a:t>
            </a:r>
          </a:p>
          <a:p>
            <a:r>
              <a:rPr lang="zh-CN" altLang="en-US" sz="2400" b="1"/>
              <a:t>5:30 因为我们是祂身体上的肢体。 </a:t>
            </a:r>
          </a:p>
          <a:p>
            <a:endParaRPr lang="zh-CN" altLang="en-US" sz="2400" b="1"/>
          </a:p>
          <a:p>
            <a:r>
              <a:rPr lang="zh-CN" altLang="en-US" sz="2400" b="1"/>
              <a:t>5:32 这是极大的奥秘，但我是指着基督与召会说的。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279650" y="163512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丈夫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296795" y="389255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妻子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790565" y="1669415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基督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790565" y="395859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/>
              <a:t>召会</a:t>
            </a:r>
          </a:p>
        </p:txBody>
      </p:sp>
      <p:cxnSp>
        <p:nvCxnSpPr>
          <p:cNvPr id="6" name="直接箭头连接符 5"/>
          <p:cNvCxnSpPr/>
          <p:nvPr/>
        </p:nvCxnSpPr>
        <p:spPr>
          <a:xfrm flipH="1">
            <a:off x="2475865" y="2100580"/>
            <a:ext cx="13970" cy="175831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H="1">
            <a:off x="6020435" y="2086610"/>
            <a:ext cx="1270" cy="18573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V="1">
            <a:off x="2842260" y="2095500"/>
            <a:ext cx="3810" cy="17716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V="1">
            <a:off x="6378575" y="2086610"/>
            <a:ext cx="5080" cy="18059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1885315" y="2748280"/>
            <a:ext cx="411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爱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978150" y="274828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服从</a:t>
            </a:r>
          </a:p>
        </p:txBody>
      </p:sp>
      <p:sp>
        <p:nvSpPr>
          <p:cNvPr id="13" name="左右箭头 12"/>
          <p:cNvSpPr/>
          <p:nvPr/>
        </p:nvSpPr>
        <p:spPr>
          <a:xfrm>
            <a:off x="3768725" y="2748280"/>
            <a:ext cx="817880" cy="28130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232400" y="2074545"/>
            <a:ext cx="411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爱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4855845" y="2442845"/>
            <a:ext cx="116459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舍命</a:t>
            </a:r>
          </a:p>
          <a:p>
            <a:pPr algn="ctr"/>
            <a:r>
              <a:rPr lang="zh-CN" altLang="en-US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圣化</a:t>
            </a:r>
          </a:p>
          <a:p>
            <a:pPr algn="ctr"/>
            <a:r>
              <a:rPr lang="zh-CN" altLang="en-US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洗涤洁净</a:t>
            </a:r>
          </a:p>
          <a:p>
            <a:pPr algn="ctr"/>
            <a:r>
              <a:rPr lang="zh-CN" altLang="en-US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保养顾惜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6585585" y="270510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服从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6699885" y="2129790"/>
            <a:ext cx="411480" cy="36830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爱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3689985" y="4584700"/>
            <a:ext cx="12496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在灵里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28750" y="732790"/>
            <a:ext cx="5741670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在日常行事上需要的生活　四17～五21</a:t>
            </a:r>
            <a:r>
              <a:rPr lang="zh-CN" altLang="en-US" sz="2400"/>
              <a:t> </a:t>
            </a:r>
          </a:p>
          <a:p>
            <a:pPr>
              <a:lnSpc>
                <a:spcPct val="200000"/>
              </a:lnSpc>
            </a:pPr>
            <a:r>
              <a:rPr lang="zh-CN" altLang="en-US" sz="2400"/>
              <a:t>  </a:t>
            </a:r>
            <a:r>
              <a:rPr lang="zh-CN" altLang="en-US" sz="2400" b="1"/>
              <a:t>1</a:t>
            </a:r>
            <a:r>
              <a:rPr lang="en-US" altLang="zh-CN" sz="2400" b="1"/>
              <a:t>.</a:t>
            </a:r>
            <a:r>
              <a:rPr lang="zh-CN" altLang="en-US" sz="2400" b="1"/>
              <a:t>基本的原则　四17～24 </a:t>
            </a:r>
          </a:p>
          <a:p>
            <a:pPr>
              <a:lnSpc>
                <a:spcPct val="200000"/>
              </a:lnSpc>
            </a:pPr>
            <a:r>
              <a:rPr lang="zh-CN" altLang="en-US" sz="2400" b="1"/>
              <a:t>  2</a:t>
            </a:r>
            <a:r>
              <a:rPr lang="en-US" altLang="zh-CN" sz="2400" b="1"/>
              <a:t>.</a:t>
            </a:r>
            <a:r>
              <a:rPr lang="zh-CN" altLang="en-US" sz="2400" b="1"/>
              <a:t>生活的细节　四25～五21 </a:t>
            </a:r>
            <a:endParaRPr lang="zh-CN" altLang="en-US" sz="2400"/>
          </a:p>
          <a:p>
            <a:pPr>
              <a:lnSpc>
                <a:spcPct val="200000"/>
              </a:lnSpc>
            </a:pPr>
            <a:r>
              <a:rPr lang="zh-CN" alt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在伦常关系上需要的生活　五22～六9 </a:t>
            </a:r>
            <a:endParaRPr lang="zh-CN" altLang="en-US" sz="2400"/>
          </a:p>
          <a:p>
            <a:pPr>
              <a:lnSpc>
                <a:spcPct val="200000"/>
              </a:lnSpc>
            </a:pPr>
            <a:r>
              <a:rPr lang="zh-CN" altLang="en-US" sz="2400"/>
              <a:t>  </a:t>
            </a:r>
            <a:r>
              <a:rPr lang="zh-CN" altLang="en-US" sz="2400" b="1"/>
              <a:t>1</a:t>
            </a:r>
            <a:r>
              <a:rPr lang="en-US" altLang="zh-CN" sz="2400" b="1"/>
              <a:t>.</a:t>
            </a:r>
            <a:r>
              <a:rPr lang="zh-CN" altLang="en-US" sz="2400" b="1"/>
              <a:t>妻子与丈夫之间　五22～33 </a:t>
            </a:r>
          </a:p>
          <a:p>
            <a:pPr>
              <a:lnSpc>
                <a:spcPct val="200000"/>
              </a:lnSpc>
            </a:pPr>
            <a:r>
              <a:rPr lang="zh-CN" altLang="en-US" sz="2400" b="1"/>
              <a:t>   (召会与基督的预表　23～32)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25500" y="730250"/>
            <a:ext cx="7577455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5:16 要赎回光阴，因为日子邪恶。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5:17 所以不要作愚昧人，却要明白什么是主的旨意。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5:18 不要醉酒，醉酒使人放荡，乃要在灵里被充满，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5:19 用诗章、颂辞、灵歌，彼此对说，从心中向主歌唱、颂咏，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5:20 凡事要在我们主耶稣基督的名里，时常感谢神与父，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5:21 凭着敬畏基督，彼此服从：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82930" y="1094740"/>
            <a:ext cx="79146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 所以你们要</a:t>
            </a:r>
            <a:r>
              <a:rPr lang="zh-CN" altLang="en-US" sz="24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效法神</a:t>
            </a: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，好像蒙爱的儿女一样；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82930" y="1859915"/>
            <a:ext cx="7767320" cy="28613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我们是神蒙爱的儿女，所以能效法神，这是何等荣耀的事实！我们既是神的儿女，就有祂的生命和性情。我们效法神，并不是凭我们天然的生命，乃是凭祂神圣的生命。我们这些神的儿女，乃是凭我们父神圣的生命，才能完全，像祂一样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63930" y="524510"/>
            <a:ext cx="7343140" cy="6451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5:2 也要</a:t>
            </a:r>
            <a:r>
              <a:rPr lang="zh-CN" altLang="en-US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在爱里行事为人</a:t>
            </a:r>
            <a:r>
              <a:rPr lang="zh-CN" altLang="en-US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，正如基督爱我们，为我们舍了自己，作供物和祭物献与神，成为馨香之气。 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963930" y="1301750"/>
            <a:ext cx="7343140" cy="48926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恩典与实际（真理）怎样是四17～32基本的元素，爱与光（8～9，13）照样是五1～33使徒劝勉的基本元素。恩典是爱的发表，爱是恩典的源头。真理是光的启示，光是真理的根源。神是爱，也是光。（约壹四8，一5。）当神在主耶稣身上得彰显并被启示时，祂的爱就成了恩典，祂的光就成了真理。我们在主里面接受了作恩典的神，并实化了作真理的神之后，就来到祂这里享受祂的爱和光。爱和光，比恩典和真理更深。因此，使徒首先以恩典和真理，然后以爱和光，作为他劝勉的基本元素。这含示他要我们日常的行事为人长得更深，从外面的元素长到里面的元素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爱是神内在的本质，光是神外显的元素。神内在的爱是可感觉的，神外显的光是可看见的。我们在爱里的行事为人，该由神爱的本质和光的元素二者所构成。这该是我们行事为人内在的源头，这比恩典和真理更深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36930" y="704215"/>
            <a:ext cx="7555230" cy="286232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5:3 至于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淫乱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、并一切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污秽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、或是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贪婪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，在你们中间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连提都不可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，如此才与圣徒相宜；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5:4 还有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淫辞、妄语、或是粗鄙的戏言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</a:t>
            </a:r>
            <a:r>
              <a:rPr lang="zh-CN" altLang="en-US" sz="2000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都不相宜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，宁可说感谢的话。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5:5 因为你们晓得这事，知道凡是淫乱的，或是污秽的，或是贪婪的，（就是拜偶像的，）在基督和神的国里，都得不到基业。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5:6 不要让人用虚空的话欺骗你们，因这些事，神的忿怒正临到那悖逆之子。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5:7 所以你们不要与他们同伙。  </a:t>
            </a:r>
            <a:endParaRPr lang="zh-CN" altLang="en-US" sz="2000"/>
          </a:p>
        </p:txBody>
      </p:sp>
      <p:sp>
        <p:nvSpPr>
          <p:cNvPr id="3" name="文本框 2"/>
          <p:cNvSpPr txBox="1"/>
          <p:nvPr/>
        </p:nvSpPr>
        <p:spPr>
          <a:xfrm>
            <a:off x="800354" y="4060952"/>
            <a:ext cx="7555865" cy="9432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 dirty="0"/>
              <a:t>没有什么比淫乱更破坏人，特别是破坏神创造人的目的和用意，并信徒在基督身体中的召会生活；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42265" y="176530"/>
            <a:ext cx="8528685" cy="25533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5:8 你们从前是黑暗，但如今在主里面乃是光，行事为人就要像光的儿女， </a:t>
            </a:r>
          </a:p>
          <a:p>
            <a:pPr>
              <a:lnSpc>
                <a:spcPct val="100000"/>
              </a:lnSpc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5:9 （光的果子是在于一切的善、义和真实，） </a:t>
            </a:r>
          </a:p>
          <a:p>
            <a:pPr>
              <a:lnSpc>
                <a:spcPct val="100000"/>
              </a:lnSpc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5:10 要验证何为主所喜悦的， </a:t>
            </a:r>
          </a:p>
          <a:p>
            <a:pPr>
              <a:lnSpc>
                <a:spcPct val="100000"/>
              </a:lnSpc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5:11 不要有分于黑暗无果子的行为，倒要责备， </a:t>
            </a:r>
          </a:p>
          <a:p>
            <a:pPr>
              <a:lnSpc>
                <a:spcPct val="100000"/>
              </a:lnSpc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5:12 因为他们所行隐密的事，就是提起来也是可耻的。 </a:t>
            </a:r>
          </a:p>
          <a:p>
            <a:pPr>
              <a:lnSpc>
                <a:spcPct val="100000"/>
              </a:lnSpc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5:13 一切事受了责备，就被光显明了；因为凡将事显明的，就是光。</a:t>
            </a:r>
          </a:p>
          <a:p>
            <a:pPr>
              <a:lnSpc>
                <a:spcPct val="100000"/>
              </a:lnSpc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5:14 所以祂说，睡着的人哪，要起来，要从死人中站起来，基督就要光照你了。 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42265" y="2696210"/>
            <a:ext cx="852932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我们从前不仅是黑暗的，并且就是黑暗本身。如今我们不仅是光的儿女，并且就是光本身。光就是神，照样，黑暗就是撒但。我们从前是黑暗，因为那时我们与撒但是一；现今我们是光，因为我们在主里与神是一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42265" y="3793490"/>
            <a:ext cx="8528050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善是光之果子的性质；义是产生光之果子的途径或手续；真实就是实际，乃是光之果子真实的彰显（神自己）。光的果子，性质上必须是善的，手续上必须是义的，彰显上必须是真实的，使神得以彰显，成为我们日常行事为人的实际。</a:t>
            </a:r>
          </a:p>
          <a:p>
            <a:r>
              <a:rPr lang="zh-CN" altLang="en-US" sz="2000" b="1"/>
              <a:t>在善、义和真实中之光的果子，与三一神有关。善，指着父神，因为只有一位是善的，就是神。义，指着子神，因为基督照着神义的手续，成就祂的定旨。真实，指着灵神，因为祂是实际的灵，也指着果子在光中的彰显。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58165" y="347345"/>
            <a:ext cx="809942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5:15 你们要仔细留意怎样行事为人，不要像不智慧的人，乃要像有智慧的人；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5:16 要赎回光阴，因为日子邪恶。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5:17 所以不要作愚昧人，却要明白什么是主的旨意。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58165" y="1694815"/>
            <a:ext cx="8100060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凭着在灵里被充满而活着，乃是与神呼召相配之行事为人的第五项。这样与神呼召相配的行事为人，头四项乃是：保守一、长到元首里面、学了基督、以及活在爱与光中。我们若有这四项相配的行事为人，结果必叫我们在灵里自然的被充满。从这种里面的充满，要生出服从、爱、顺从、关心，以及正确的基督徒生活、召会生活、家庭生活、并社会生活中一切别的美德。当我们显出这五项与神呼召相配的行事为人，我们会有何等的生活！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57530" y="3947795"/>
            <a:ext cx="725297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即把握每一有利的时机。这就是行事为人像有智慧的人。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58165" y="4453890"/>
            <a:ext cx="8100060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在这邪恶的世代，每一日都是邪恶的，满了邪恶的事，叫我们的时间变为无效、受缩减、被夺去。所以，我们的行事为人必须有智慧，才能赎回光阴，把握每一可用的时机。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558165" y="5499735"/>
            <a:ext cx="810006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明白主的旨意，是赎回我们光阴最好的路。我们大多的光阴被浪费，是由于不知道主的旨意。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787400" y="364490"/>
            <a:ext cx="745490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5:18 不要醉酒，醉酒使人放荡，乃要在灵里被充满，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5:19 用诗章、颂辞、灵歌，彼此对说，从心中向主歌唱、颂咏，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5:20 凡事要在我们主耶稣基督的名里，时常感谢神与父，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5:21 凭着敬畏基督，彼此服从。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87400" y="2053590"/>
            <a:ext cx="773112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醉酒是在身体里被充满，而在灵（我们重生的灵，不是神的灵）里被充满，乃是被基督充满，成为神的丰满。在身体里醉酒使我们放荡；但在灵里被基督充满，被神的丰满充满，乃使我们涌流祂，用诗章、颂辞、灵歌，彼此对说，时常感谢神，也使我们彼此服从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87400" y="3723640"/>
            <a:ext cx="773112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诗章是长的诗，颂辞是较短的，灵歌是最短的。这一切都是我们所需要的，叫我们在基督徒的生活中，被主充满并涌流祂。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87400" y="4708525"/>
            <a:ext cx="773112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诗章、颂辞和灵歌，不仅是为着歌唱、颂咏，也是为着彼此对说。这样的对说、歌唱、颂咏、感谢神，以及彼此服从，不仅是在灵里被充满的流出，也是在灵里被充满的路。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87705" y="1301115"/>
            <a:ext cx="766445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5:22 作妻子的，要服从自己的丈夫，如同服从主；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87705" y="306070"/>
            <a:ext cx="544830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在伦常关系上需要的生活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87705" y="777875"/>
            <a:ext cx="274828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妻子与丈夫之间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87705" y="3834130"/>
            <a:ext cx="777176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妻子与丈夫之间的关系，乃是联于在灵里被充满。只有在灵里被充满，才能有正确的婚姻生活，表征召会与基督的关系。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87705" y="4687570"/>
            <a:ext cx="7771765" cy="16300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作妻子的，多半欣赏、尊敬别人的丈夫；因此，使徒劝勉作妻子的，不论自己的丈夫怎样，都要服从他，如同服从主。保罗用同样的原则，对作丈夫的说话，劝勉他们要爱自己的妻子。我们若想照着实际，凭着恩典，并在爱和光中生活，就不可将自己的妻子或丈夫与别人的比较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87705" y="1772920"/>
            <a:ext cx="569468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5:25 作丈夫的，要爱你们的妻子 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87705" y="2239010"/>
            <a:ext cx="766508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5:28 丈夫也当照样爱自己的妻子，如同爱自己的身体；爱自己妻子的，便是爱自己了。 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88340" y="2934335"/>
            <a:ext cx="777113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5:33 然而你们每一个人，也要这样各爱自己的妻子，如同爱自己一样；妻子也要敬畏丈夫。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1975</Words>
  <Application>Microsoft Office PowerPoint</Application>
  <PresentationFormat>全屏显示(4:3)</PresentationFormat>
  <Paragraphs>80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8</cp:revision>
  <dcterms:created xsi:type="dcterms:W3CDTF">2019-07-23T15:21:00Z</dcterms:created>
  <dcterms:modified xsi:type="dcterms:W3CDTF">2020-09-09T22:02:52Z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