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2" r:id="rId3"/>
    <p:sldId id="257" r:id="rId4"/>
    <p:sldId id="258" r:id="rId5"/>
    <p:sldId id="307" r:id="rId6"/>
    <p:sldId id="259" r:id="rId7"/>
    <p:sldId id="260" r:id="rId8"/>
    <p:sldId id="261" r:id="rId9"/>
    <p:sldId id="288" r:id="rId10"/>
    <p:sldId id="262" r:id="rId11"/>
    <p:sldId id="263" r:id="rId12"/>
    <p:sldId id="264" r:id="rId13"/>
    <p:sldId id="289" r:id="rId14"/>
    <p:sldId id="265" r:id="rId15"/>
    <p:sldId id="300" r:id="rId16"/>
    <p:sldId id="266" r:id="rId17"/>
    <p:sldId id="267" r:id="rId18"/>
    <p:sldId id="268" r:id="rId19"/>
    <p:sldId id="271" r:id="rId20"/>
    <p:sldId id="269" r:id="rId21"/>
    <p:sldId id="270" r:id="rId2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>
        <p:guide orient="horz" pos="2160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以弗所书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父拣选，子救赎，灵作凭质且印涂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5000" y="353060"/>
            <a:ext cx="763333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【儿子的名分】</a:t>
            </a:r>
          </a:p>
          <a:p>
            <a:pPr indent="0">
              <a:lnSpc>
                <a:spcPct val="150000"/>
              </a:lnSpc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不仅含示儿子的生命，也含示儿子的地位。神所标出的人，有生命成为祂的儿子，也有地位承受祂。也就是是联于神的儿子，而模成一特定的样式或形状，就是神长子的形像，使我们全人，包括身体，得以被神“子化。”</a:t>
            </a:r>
          </a:p>
          <a:p>
            <a:pPr indent="0">
              <a:lnSpc>
                <a:spcPct val="150000"/>
              </a:lnSpc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神恩典的荣耀得着称赞，乃是祂儿子名分的结果。</a:t>
            </a:r>
          </a:p>
          <a:p>
            <a:pPr indent="0">
              <a:lnSpc>
                <a:spcPct val="150000"/>
              </a:lnSpc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神预定我们得祂儿子的名分，就是为了使祂在祂恩典里的彰显，就是祂恩典的荣耀，得着称赞。至终，宇宙中每一样正面的事物，都要为神儿子的名分称赞神。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35635" y="60896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第二方面福分，与子有关。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650240" y="1323340"/>
          <a:ext cx="7441565" cy="1948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905"/>
                <a:gridCol w="3593465"/>
                <a:gridCol w="2830195"/>
              </a:tblGrid>
              <a:tr h="6496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工作</a:t>
                      </a:r>
                      <a:endParaRPr lang="en-US" altLang="en-US" sz="2400" b="0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凭借，依据</a:t>
                      </a:r>
                      <a:endParaRPr lang="en-US" altLang="en-US" sz="2400" b="0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结果</a:t>
                      </a:r>
                      <a:endParaRPr lang="en-US" altLang="en-US" sz="2400" b="0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6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救赎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祂的血，恩典的丰富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我们过犯得以赦免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60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全般的智慧和明达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恩典向我们洋溢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" name="组合 10"/>
          <p:cNvGrpSpPr/>
          <p:nvPr/>
        </p:nvGrpSpPr>
        <p:grpSpPr>
          <a:xfrm>
            <a:off x="6078855" y="3446145"/>
            <a:ext cx="2188210" cy="1598162"/>
            <a:chOff x="12885" y="105409"/>
            <a:chExt cx="2759" cy="1402"/>
          </a:xfrm>
        </p:grpSpPr>
        <p:sp>
          <p:nvSpPr>
            <p:cNvPr id="7" name="文本框 6"/>
            <p:cNvSpPr txBox="1"/>
            <p:nvPr/>
          </p:nvSpPr>
          <p:spPr>
            <a:xfrm>
              <a:off x="12885" y="106255"/>
              <a:ext cx="2445" cy="556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just"/>
              <a:r>
                <a:rPr lang="en-US" altLang="zh-CN" sz="2400" b="1" kern="100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信徒成为所选定的基业</a:t>
              </a:r>
            </a:p>
          </p:txBody>
        </p:sp>
        <p:sp>
          <p:nvSpPr>
            <p:cNvPr id="9" name="文本框 9"/>
            <p:cNvSpPr txBox="1"/>
            <p:nvPr/>
          </p:nvSpPr>
          <p:spPr>
            <a:xfrm>
              <a:off x="12900" y="105409"/>
              <a:ext cx="2744" cy="53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just"/>
              <a:r>
                <a:rPr lang="en-US" altLang="zh-CN" sz="2400" b="1" kern="100">
                  <a:latin typeface="Calibri" panose="020F0502020204030204"/>
                  <a:ea typeface="宋体" panose="02010600030101010101" pitchFamily="2" charset="-122"/>
                  <a:cs typeface="Times New Roman" panose="02020603050405020304"/>
                  <a:sym typeface="Times New Roman" panose="02020603050405020304"/>
                </a:rPr>
                <a:t>万有归一于一个元首之下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636270" y="413956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2400" b="1"/>
              <a:t>神的喜悦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71395" y="4001135"/>
            <a:ext cx="140716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神的意愿</a:t>
            </a:r>
          </a:p>
          <a:p>
            <a:r>
              <a:rPr lang="zh-CN" altLang="en-US" sz="2400" b="1"/>
              <a:t>（目的）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192270" y="4001135"/>
            <a:ext cx="140716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神的定旨</a:t>
            </a:r>
          </a:p>
          <a:p>
            <a:r>
              <a:rPr lang="zh-CN" altLang="en-US" sz="2400" b="1"/>
              <a:t>（经纶）</a:t>
            </a:r>
          </a:p>
        </p:txBody>
      </p:sp>
      <p:cxnSp>
        <p:nvCxnSpPr>
          <p:cNvPr id="6" name="直接箭头连接符 5"/>
          <p:cNvCxnSpPr/>
          <p:nvPr/>
        </p:nvCxnSpPr>
        <p:spPr>
          <a:xfrm>
            <a:off x="1989455" y="4370070"/>
            <a:ext cx="344170" cy="762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3628390" y="4333875"/>
            <a:ext cx="570230" cy="1079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左大括号 10"/>
          <p:cNvSpPr/>
          <p:nvPr/>
        </p:nvSpPr>
        <p:spPr>
          <a:xfrm>
            <a:off x="5715635" y="3752215"/>
            <a:ext cx="230505" cy="1064260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" grpId="0"/>
      <p:bldP spid="4" grpId="0"/>
      <p:bldP spid="5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文本框 107"/>
          <p:cNvSpPr txBox="1"/>
          <p:nvPr/>
        </p:nvSpPr>
        <p:spPr>
          <a:xfrm>
            <a:off x="520700" y="364490"/>
            <a:ext cx="8110220" cy="1863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latin typeface="Calibri" panose="020F0502020204030204" charset="0"/>
                <a:ea typeface="宋体" panose="02010600030101010101" pitchFamily="2" charset="-122"/>
              </a:rPr>
              <a:t>1</a:t>
            </a:r>
            <a:r>
              <a:rPr lang="zh-CN" altLang="en-US" sz="2400" b="1">
                <a:latin typeface="Calibri" panose="020F0502020204030204" charset="0"/>
                <a:ea typeface="宋体" panose="02010600030101010101" pitchFamily="2" charset="-122"/>
              </a:rPr>
              <a:t>）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救赎与赦免。我们的过犯得以赦免，是藉着基督的血所成就的救赎。没有流血，就没有赦罪。（来九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22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。）救赎是基督为我们的过犯所成就的，赦免是将基督所成就的，应用在我们的过犯上。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20700" y="2327910"/>
            <a:ext cx="8110220" cy="4004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2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）智慧与明达。智慧是在神里面所用以计划并定意关乎我们之意愿的；明达是神智慧的应用。神首先用祂的智慧计划并定意，然后用明达应用祂为我们所计划并定意的。智慧主要的是为着神在永远里的计划，明达主要的是为着神在时间里计划的执行。神在永远里用祂的智慧所计划的，现今在时间里用祂的明达来执行。</a:t>
            </a:r>
            <a:endParaRPr lang="zh-CN" sz="2400" b="1">
              <a:latin typeface="Calibri" panose="020F0502020204030204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智慧是抽象的，明达是具体的；智慧内在，明达外显；明达是智慧的应用、解释、说明。</a:t>
            </a:r>
            <a:endParaRPr lang="zh-CN" sz="2400" b="1">
              <a:latin typeface="Calibri" panose="020F0502020204030204" charset="0"/>
              <a:ea typeface="宋体" panose="02010600030101010101" pitchFamily="2" charset="-122"/>
            </a:endParaRPr>
          </a:p>
          <a:p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5770" y="664845"/>
            <a:ext cx="825182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3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）喜悦与意愿。神的意愿，指祂的目的。使我们知道神意愿的奥秘，乃是神心中的喜悦。在神的意愿中有祂的喜悦。</a:t>
            </a:r>
            <a:endParaRPr lang="zh-CN" sz="2400" b="1">
              <a:latin typeface="Calibri" panose="020F050202020403020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4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）决议与定旨。神的决议，指祂的思量，要怎样完成祂的意愿或目的。意愿经过思量，就成了定旨。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5135" y="2691130"/>
            <a:ext cx="8252460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（5）定旨与经纶。定旨，意计划。经纶，或，计划。希腊文，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oikonomia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，奥依克诺米亚，意家庭律法，家庭管理，家庭行政，引伸为行政的安排，计划，经纶。（见提前一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4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注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4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。）这经纶乃是神照着祂的心意，在祂自己里面定意计划的，要将万有在时期满足时，都在基督里归一于一个元首之下。这是藉着把作生命元素的三一神丰盈生命的供应，分赐到召会所有的肢体里面，使他们从死境中起来，并联于身体而成就的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4660" y="221615"/>
            <a:ext cx="7938135" cy="54082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（6）归一于一个元首之下。神已使基督作万有的头。借着神在所有世代中一切的安排，万有要在新天新地中，在基督里归一于一个元首之下。这就是神永远的行政和经纶。因此，万有归一于一个元首之下，乃是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3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～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9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节所说一切项目的结果。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22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节也启示，归一于一个元首之下乃是向着召会的，使基督的身体既得着拯救，脱离由天使和人的背叛所引起，在死亡和黑暗里宇宙性崩溃的混乱，就得以分享基督这位元首的一切。信徒能有分于这归一，乃是因着乐意在召会生活里归一于一个元首之下，在生命里长大，并活在祂的光中。当万有都在基督里归一于一个元首之下，就有完全的平安与和谐，完全从崩溃得着拯救。这是从万物复兴时开始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1990" y="1299845"/>
            <a:ext cx="768794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6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）成了所选定的基业，或，得了基业。原文全句是一个动词，意选择，或抽签指定。因此全句意即，我们在祂里面被标明为所选定的基业。我们成了所选定的基业，以承受神作基业。一面我们成了神的基业，（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18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，）给神享受；一面我们承受神作我们的基业，（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14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，）给我们享受。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5500" y="414655"/>
            <a:ext cx="75990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1:13 你们既听了真理的话，就是那叫你们得救的福音，也在祂里面信了，就在祂里面受了所应许的圣灵为印记；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1:14 这圣灵是我们得基业的凭质，为使神所买的产业得赎，使祂的荣耀得着称赞。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4865" y="2144395"/>
            <a:ext cx="759968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受了圣灵为印记，意即被圣灵这活的印记所标明。我们已成了神所选定的基业。（11。）在我们得救时，神把圣灵放在我们里面作印记，将我们标出，指明我们是属神的。圣灵，就是神自己，进到我们里面，使我们有印记所表征之神的形像，因此得以像神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5500" y="3707130"/>
            <a:ext cx="768350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或，预尝，担保。即象征性的付款，先付的部分款，保证全额的付清。我们是神的基业，圣灵在我们身上乃是印记；神是我们的基业，圣灵对我们乃是这基业的凭质。神将圣灵赐给我们，不仅作我们基业的保证，担保我们所承受的；也作我们从神所要承受的预尝，使我们预先尝到完全的基业。在古时，“凭质”的原文是用于土地的买卖，卖主给买主那片土地的一些泥土作样品；因此，根据古代希腊文的用法，凭质也是样品。圣灵乃是我们从神所要完满承受之产业的样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1990" y="335280"/>
            <a:ext cx="779018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1:17 愿我们主耶稣基督的神，荣耀的父，赐给你们智慧和启示的灵，使你们充分的认识祂；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1:18 光照你们的心眼，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1990" y="1542415"/>
            <a:ext cx="779081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智慧是在我们的灵里，使我们能认识神的奥秘；启示是属于神的灵，借着揭开幔子使我们看见异象。我们先有智慧领悟的能力，能认识属灵的事物；然后神的灵把属灵的事物启示给我们属灵的悟性。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1990" y="2686050"/>
            <a:ext cx="77908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我们不仅要有智慧、启示和能看见的眼睛，也需要光，照明那向我们开启的事物，使我们得着异象。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1990" y="3592195"/>
            <a:ext cx="7789545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指看见属灵事物的眼睛。我们有智慧，就是认识的能力；也有启示，就是属灵事物的开启；然而，我们仍需要眼睛，就是看见的属灵机能。</a:t>
            </a:r>
          </a:p>
          <a:p>
            <a:r>
              <a:rPr lang="zh-CN" altLang="en-US" sz="2000" b="1"/>
              <a:t>要我们的心眼蒙到光照，需要彻底对付我们的良心、心思、情感和意志，就是我们的心所藉以组成的。</a:t>
            </a:r>
            <a:r>
              <a:rPr lang="zh-CN" altLang="en-US" sz="2000" b="1">
                <a:solidFill>
                  <a:srgbClr val="FF0000"/>
                </a:solidFill>
              </a:rPr>
              <a:t>首先</a:t>
            </a:r>
            <a:r>
              <a:rPr lang="zh-CN" altLang="en-US" sz="2000" b="1"/>
              <a:t>我们需要敞开的灵，带着为基督救赎之血所洒，经过我们认罪和对付，而有的清洁良心。</a:t>
            </a:r>
            <a:r>
              <a:rPr lang="zh-CN" altLang="en-US" sz="2000" b="1">
                <a:solidFill>
                  <a:srgbClr val="FF0000"/>
                </a:solidFill>
              </a:rPr>
              <a:t>其次，</a:t>
            </a:r>
            <a:r>
              <a:rPr lang="zh-CN" altLang="en-US" sz="2000" b="1"/>
              <a:t>我们还需要清明的心思，爱的情感，和服从的意志，好有纯洁的心。有了这样的灵和心，我们的心眼就能看见。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25525" y="784860"/>
            <a:ext cx="682879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1:1</a:t>
            </a:r>
            <a:r>
              <a:rPr lang="en-US" alt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7 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使你们知道祂的呼召有何等盼望；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25525" y="1313180"/>
            <a:ext cx="743648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1:18 祂在圣徒中之基业的荣耀，有何等丰富；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25525" y="1912620"/>
            <a:ext cx="722884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1:19 以及祂的能力向着我们这信的人，照祂力量之权能的运行，是何等超越的浩大。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25525" y="3117850"/>
            <a:ext cx="722884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1:20 就是祂在基督身上所运行的，使祂从死人中复活，叫祂在3诸天界里，坐在自己的右边，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1:21 远超过一切执政的、掌权的、有能的、主治的、以及一切受称之名，不但是今世的，连来世的也都在内 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1985" y="250825"/>
            <a:ext cx="798385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首先，神在基督身上所运行的能力，首先使祂从死人中复活。这能力已经胜过死、坟墓和拘禁死人的地方─阴间。由于神复活的能力，死和阴间就不能拘禁基督。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2620" y="1318895"/>
            <a:ext cx="79832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其次，神在基督身上所运行的能力，叫祂在诸天界里，坐在自己的右边，远超过一切。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52145" y="2222500"/>
            <a:ext cx="798322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第三，神在基督身上所运行的能力，已将万有服在祂的脚下。基督远超过一切是一回事，将万有服在祂的脚下是另一回事。前者是基督的超越，后者是万有对祂的归服。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52145" y="3375660"/>
            <a:ext cx="797369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第四，神在基督身上所运行的能力，使祂向着召会作万有的头。基督作万有的头，是神给祂的恩赐。基督乃是藉着神超越浩大的能力，在全宇宙中得了元首的身分。</a:t>
            </a:r>
          </a:p>
          <a:p>
            <a:r>
              <a:rPr lang="zh-CN" altLang="en-US" sz="2000" b="1"/>
              <a:t>基督乃是一个人，在人性里带着神性，从死人中复活，坐在诸天界里，得着万有的归服，也作了万有的头。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61035" y="5078730"/>
            <a:ext cx="797433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>
                <a:sym typeface="+mn-ea"/>
              </a:rPr>
              <a:t>因此，在基督身上所运行的能力有四方面，就是复活的能力、升天的能力、使万有归服的能力、以及使万有归一于一个元首之下的能力。这四重的能力，已经传输给召会，元首的身体。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9"/>
          <p:cNvSpPr txBox="1"/>
          <p:nvPr/>
        </p:nvSpPr>
        <p:spPr>
          <a:xfrm>
            <a:off x="1705070" y="2057936"/>
            <a:ext cx="590948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sz="2800" b="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召会</a:t>
            </a: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sz="2800" b="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基督</a:t>
            </a:r>
            <a:r>
              <a:rPr lang="zh-CN" sz="2800" b="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的奥秘，基督的身体，作基督的丰满，成为神的丰满</a:t>
            </a:r>
            <a:endParaRPr lang="zh-CN" altLang="en-US" sz="28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04858" y="1249973"/>
            <a:ext cx="110490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主  题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8805" y="510540"/>
            <a:ext cx="7794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1:23 召会是祂的身体，是那在万有中充满万有者的丰满。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4045" y="4650105"/>
            <a:ext cx="77057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基督的身体就是祂的丰满。基督的丰满出自对基督丰富的享受。借着享受基督的丰富，我们就成了祂的丰满而彰显祂。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4680" y="3282950"/>
            <a:ext cx="77044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基督是无限的神，没有任何的限制；祂大到一个地步，在万有中充满万有。这样一位伟大的基督，需要召会作祂的丰满，使祂得着完全的彰显。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98805" y="1188085"/>
            <a:ext cx="772096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的身体不是组织，乃是生机体，由所有重生的信徒所构成，为着头的彰显和活动。基督的身体乃是那成为肉体、钉死、复活、升天、并进入其中的基督所产生的。借着升天基督属天的传输，我们与祂成为一，因而产生祂的身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30250" y="553720"/>
            <a:ext cx="7683500" cy="5367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本章有七件重要的事，其成就需要相同的基本因素：</a:t>
            </a:r>
            <a:r>
              <a:rPr lang="zh-CN" altLang="en-US" sz="2400" b="1">
                <a:solidFill>
                  <a:srgbClr val="FF0000"/>
                </a:solidFill>
              </a:rPr>
              <a:t>神的拣选</a:t>
            </a:r>
            <a:r>
              <a:rPr lang="zh-CN" altLang="en-US" sz="2400" b="1"/>
              <a:t>，使我们成为圣别、没有瑕疵；</a:t>
            </a:r>
            <a:r>
              <a:rPr lang="zh-CN" altLang="en-US" sz="2400" b="1">
                <a:solidFill>
                  <a:srgbClr val="FF0000"/>
                </a:solidFill>
              </a:rPr>
              <a:t>神的预定</a:t>
            </a:r>
            <a:r>
              <a:rPr lang="zh-CN" altLang="en-US" sz="2400" b="1"/>
              <a:t>，使我们成为祂的儿子；</a:t>
            </a:r>
            <a:r>
              <a:rPr lang="zh-CN" altLang="en-US" sz="2400" b="1">
                <a:solidFill>
                  <a:srgbClr val="FF0000"/>
                </a:solidFill>
              </a:rPr>
              <a:t>圣灵的盖印</a:t>
            </a:r>
            <a:r>
              <a:rPr lang="zh-CN" altLang="en-US" sz="2400" b="1"/>
              <a:t>，使我们完全得赎；</a:t>
            </a:r>
            <a:r>
              <a:rPr lang="zh-CN" altLang="en-US" sz="2400" b="1">
                <a:solidFill>
                  <a:srgbClr val="FF0000"/>
                </a:solidFill>
              </a:rPr>
              <a:t>神呼召的盼望</a:t>
            </a:r>
            <a:r>
              <a:rPr lang="zh-CN" altLang="en-US" sz="2400" b="1"/>
              <a:t>；</a:t>
            </a:r>
            <a:r>
              <a:rPr lang="zh-CN" altLang="en-US" sz="2400" b="1">
                <a:solidFill>
                  <a:srgbClr val="FF0000"/>
                </a:solidFill>
              </a:rPr>
              <a:t>神在圣徒中基业的荣耀</a:t>
            </a:r>
            <a:r>
              <a:rPr lang="zh-CN" altLang="en-US" sz="2400" b="1"/>
              <a:t>；</a:t>
            </a:r>
            <a:r>
              <a:rPr lang="zh-CN" altLang="en-US" sz="2400" b="1">
                <a:solidFill>
                  <a:srgbClr val="FF0000"/>
                </a:solidFill>
              </a:rPr>
              <a:t>神的能力</a:t>
            </a:r>
            <a:r>
              <a:rPr lang="zh-CN" altLang="en-US" sz="2400" b="1"/>
              <a:t>，使我们有分于基督所达到的；以及</a:t>
            </a:r>
            <a:r>
              <a:rPr lang="zh-CN" altLang="en-US" sz="2400" b="1">
                <a:solidFill>
                  <a:srgbClr val="FF0000"/>
                </a:solidFill>
              </a:rPr>
              <a:t>基督的身体</a:t>
            </a:r>
            <a:r>
              <a:rPr lang="zh-CN" altLang="en-US" sz="2400" b="1"/>
              <a:t>，就是那充满万有之基督的丰满。这些全是借着三一神分赐并作到我们里面所完成的。这神圣分赐进到我们人性里面的结果，就是那在万有中充满万有者的丰满，对祂彰显出来之荣耀的称赞。实际上，本章乃是启示神奇妙超绝的经纶，从祂在永远里对我们的拣选，到基督身体的产生，以彰显祂自己，直到永远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0510" y="431165"/>
            <a:ext cx="861949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本书特别论到召会，揭示她的七方面：</a:t>
            </a:r>
            <a:endParaRPr 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一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</a:rPr>
              <a:t>)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基督的身体，那在万有中充满万有者的丰满─彰显；</a:t>
            </a:r>
            <a:endParaRPr lang="en-US" sz="2400" b="1" dirty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二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</a:rPr>
              <a:t>)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新人─团体人，不仅有基督的生命，也有祂的人位；</a:t>
            </a:r>
            <a:endParaRPr lang="en-US" sz="2400" b="1" dirty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三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</a:rPr>
              <a:t>)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神的国，有圣徒为其国民，享其权利并尽其义务；</a:t>
            </a:r>
            <a:endParaRPr lang="en-US" sz="2400" b="1" dirty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四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</a:rPr>
              <a:t>)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神的家人，作充满生命和享受的家；</a:t>
            </a:r>
            <a:endParaRPr lang="en-US" sz="2400" b="1" dirty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五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</a:rPr>
              <a:t>)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神的居所，使神得以住在其中，作神在主里面宇宙性的圣殿，以及神在我们灵里地方性的居所；</a:t>
            </a:r>
            <a:endParaRPr lang="en-US" sz="2400" b="1" dirty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六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</a:rPr>
              <a:t>)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基督的新妇─妻子，使基督得着安息与满足；</a:t>
            </a:r>
            <a:endParaRPr lang="en-US" sz="2400" b="1" dirty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>
              <a:lnSpc>
                <a:spcPct val="150000"/>
              </a:lnSpc>
            </a:pP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(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七</a:t>
            </a:r>
            <a:r>
              <a:rPr lang="en-US" sz="2400" b="1" dirty="0">
                <a:latin typeface="Calibri" panose="020F0502020204030204" charset="0"/>
                <a:ea typeface="宋体" panose="02010600030101010101" pitchFamily="2" charset="-122"/>
              </a:rPr>
              <a:t>)</a:t>
            </a: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战士─团体的战士，对付并击败神的仇敌，成就神永远的定旨。</a:t>
            </a:r>
            <a:endParaRPr lang="zh-CN" altLang="en-US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14705" y="934720"/>
            <a:ext cx="737870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本书的地位：</a:t>
            </a:r>
          </a:p>
          <a:p>
            <a:pPr indent="0">
              <a:lnSpc>
                <a:spcPct val="150000"/>
              </a:lnSpc>
            </a:pPr>
            <a:r>
              <a:rPr lang="zh-CN" sz="2400" b="1" dirty="0">
                <a:latin typeface="Calibri" panose="020F0502020204030204" charset="0"/>
                <a:ea typeface="宋体" panose="02010600030101010101" pitchFamily="2" charset="-122"/>
              </a:rPr>
              <a:t>这本论到召会的书有一特点，就是从神永远的定旨，从永远，并从诸天界说起。它在新约里的位置，是紧接着关于基督与宗教相对的启示（加拉太），继以对基督实际的经历（腓立比），并引到元首基督（歌罗西），使这四本书成为新约中关于神永远经纶之启示的心脏。</a:t>
            </a:r>
            <a:endParaRPr lang="zh-CN" altLang="en-US" sz="2400" b="1" dirty="0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5975" y="4327525"/>
            <a:ext cx="73958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1:23 召会是祂的身体，是那在万有中充满万有者的丰满。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5975" y="542925"/>
            <a:ext cx="739584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1:3 我们主耶稣基督的神与父，是当受颂赞的，祂在基督里，曾用诸天界里各样属灵的福分，祝福了我们；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1:4 就如祂在创立世界以前，在基督里拣选了我们，使我们在爱里，在祂面前，成为圣别、没有瑕疵；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1:5 按着祂意愿所喜悦的，预定了我们，借着耶稣基督得儿子的名分，归于祂自己， </a:t>
            </a: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1:6 使祂恩典的荣耀得着称赞，这恩典是祂在那蒙爱者里面所恩赐我们的；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39140" y="589280"/>
            <a:ext cx="766572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一</a:t>
            </a:r>
            <a:r>
              <a:rPr 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</a:t>
            </a:r>
            <a:r>
              <a:rPr 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：我们主耶稣基督的神与父，是当受颂赞的，祂在基督里，曾用诸天界里各样属灵的福分，祝福了我们。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39140" y="4331335"/>
            <a:ext cx="766572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“在基督里”，指明基督是神祝福我们的效能、凭藉和范围。在基督之外、离了基督，神就与我们无分无关。但在基督里，神曾用诸天界里各样属灵的福分，祝福了我们。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9140" y="1722120"/>
            <a:ext cx="76657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/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祝福者：主耶稣基督的神与父。主耶稣基督既是我们的，凡神之于祂的，也就都是我们的。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“主”指祂为主的身分，是侧重于祂是我们的所有者；（徒二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36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；）“耶稣”指祂是人；（提前二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5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；）“基督”指祂是神的受膏者，侧重于的祂的职分和权柄。这一个名称启示基督的身位的丰富。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60095" y="1497965"/>
            <a:ext cx="776732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诸天界里各样属灵的福分”，这里的诸天界，不仅指明天的所在，也指明神所用以祝福我们，属灵福分的属天性质、情形、特征和气氛。这些福分是从诸天来的，有属天的性质、情形、特征和气氛。在基督里的信徒，在地上享受这些属天的福分，这些福分是属灵的，也是属天的，与神所用以祝福以色列人的福分不同，那些福分是属物质、属地的。所赐给我们的福分，是属乎父神，在子神里，藉着灵神，且在诸天界里。这些乃是三一神，在诸天界里，所赐我们在基督里的信徒，属灵的福分，有属天的性质、情形、特征和气氛。</a:t>
            </a:r>
          </a:p>
          <a:p>
            <a:r>
              <a:rPr lang="zh-CN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“祝福”，直译，称赞，或，说…好话。神祝福我们时，就称赞我们，说我们好话。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60095" y="509905"/>
            <a:ext cx="776732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一</a:t>
            </a:r>
            <a:r>
              <a:rPr 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</a:t>
            </a:r>
            <a:r>
              <a:rPr lang="zh-CN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：我们主耶稣基督的神与父，是当受颂赞的，祂在基督里，曾用诸天界里各样属灵的福分，祝福了我们。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09600" y="40449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第一方面福分，与父有关。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812165" y="1046480"/>
          <a:ext cx="7705090" cy="3808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4715"/>
                <a:gridCol w="2219325"/>
                <a:gridCol w="2907665"/>
                <a:gridCol w="1683385"/>
              </a:tblGrid>
              <a:tr h="7912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工作</a:t>
                      </a:r>
                      <a:endParaRPr lang="en-US" altLang="en-US" sz="2400" b="0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范围、凭借等</a:t>
                      </a:r>
                      <a:endParaRPr lang="en-US" altLang="en-US" sz="2400" b="0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内   容</a:t>
                      </a:r>
                      <a:endParaRPr lang="en-US" altLang="en-US" sz="2400" b="0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黑体" panose="02010609060101010101" charset="-122"/>
                          <a:ea typeface="黑体" panose="02010609060101010101" charset="-122"/>
                          <a:cs typeface="宋体" panose="02010600030101010101" pitchFamily="2" charset="-122"/>
                        </a:rPr>
                        <a:t>联  系</a:t>
                      </a:r>
                      <a:endParaRPr lang="en-US" altLang="en-US" sz="2400" b="0">
                        <a:latin typeface="黑体" panose="02010609060101010101" charset="-122"/>
                        <a:ea typeface="黑体" panose="02010609060101010101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3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拣选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在基督里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成为圣别、没有瑕疵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过程，程序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57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预定</a:t>
                      </a: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按祂意愿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所喜悦的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得儿子的名分，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归于祂自己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目的，目标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57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在那蒙爱者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里面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使祂恩典的荣耀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得着称赞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18490" y="484505"/>
            <a:ext cx="790765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【成为圣别】</a:t>
            </a:r>
          </a:p>
          <a:p>
            <a:pPr indent="0">
              <a:lnSpc>
                <a:spcPct val="150000"/>
              </a:lnSpc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圣别的意思不仅是成圣，分别归神，也是与一切凡俗的不同、有别。只有神与一切不同，与一切有别。因此，祂是圣别的，圣别是祂的性情。祂拣选我们，使我们也成为圣别。神使我们成为圣别的方法，乃是将祂自己这圣别者分赐到我们里面，使我们全人被祂圣别的性情充满并浸透。对我们这些神所拣选的人，成为圣别就是有分于神的性情，（彼后一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4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，）并使我们全人被神自己所充满。这与仅仅无罪的完全，或无罪的纯洁不同。这使我们全人在神的性情和特性上圣别，像神自己一样。</a:t>
            </a:r>
            <a:endParaRPr lang="zh-CN" altLang="en-US"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3325</Words>
  <Application>Microsoft Office PowerPoint</Application>
  <PresentationFormat>全屏显示(4:3)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2" baseType="lpstr">
      <vt:lpstr>方正姚体</vt:lpstr>
      <vt:lpstr>仿宋</vt:lpstr>
      <vt:lpstr>黑体</vt:lpstr>
      <vt:lpstr>华文隶书</vt:lpstr>
      <vt:lpstr>宋体</vt:lpstr>
      <vt:lpstr>微软雅黑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12</cp:revision>
  <dcterms:created xsi:type="dcterms:W3CDTF">2019-05-06T15:15:00Z</dcterms:created>
  <dcterms:modified xsi:type="dcterms:W3CDTF">2020-09-08T04:35:34Z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