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2" r:id="rId9"/>
    <p:sldId id="259" r:id="rId10"/>
    <p:sldId id="267" r:id="rId11"/>
    <p:sldId id="268" r:id="rId12"/>
    <p:sldId id="269" r:id="rId13"/>
    <p:sldId id="270" r:id="rId14"/>
    <p:sldId id="260" r:id="rId15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加拉太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应许生，像以撒，儿子的灵喊阿爸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>
                <a:latin typeface="华文隶书" panose="02010800040101010101" pitchFamily="2" charset="-122"/>
                <a:ea typeface="华文隶书" panose="02010800040101010101" pitchFamily="2" charset="-122"/>
              </a:rPr>
              <a:t>4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62915" y="395605"/>
            <a:ext cx="8087360" cy="31692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4:12 弟兄们，我求你们要像我一样，因为我也像你们一样；你们一点没有亏负我。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4:13 你们知道我初次传福音给你们，是因为肉身有疾病。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4:14 那在我肉身上成为你们试炼的，你们并没有轻看，也没有厌弃；反倒接待我，如同神的使者，如同基督耶稣。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4:15 这样，你们当日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所庆幸的福气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在哪里？我能给你们作见证，若是可能，那时你们已把自己的眼睛剜出来给我了。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4:16 现在我将真理告诉你们，就成了你们的仇敌么？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4:17 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那些人热心待你们，不是好意，乃是要离间你们，叫你们热心待他们。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62915" y="3908425"/>
            <a:ext cx="808799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保罗写三章的口气就像一位律师；但他写四章的时候，又像一位慈爱的父亲。四章乃是保罗照着他个人对加拉太人亲密的爱而写成的。他没有像一位律师循法律的途径来辩论，他乃是诉诸信徒的情爱。我们若要成为把基督服事给人的人，就必须学习这样来对他们说话。我们不该单单照着道理的真理来说话，我们应当用一种亲密又慈爱的态度来恳求人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14400" y="465455"/>
            <a:ext cx="731456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4:19 我的</a:t>
            </a:r>
            <a:r>
              <a:rPr lang="zh-CN" altLang="en-US">
                <a:sym typeface="+mn-ea"/>
              </a:rPr>
              <a:t>孩子们</a:t>
            </a:r>
            <a:r>
              <a:rPr lang="zh-CN" altLang="en-US"/>
              <a:t>，我为你们再受生产之苦，直等到基督成形在你们里面。 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14400" y="1317625"/>
            <a:ext cx="73145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>
                <a:sym typeface="+mn-ea"/>
              </a:rPr>
              <a:t>【我的孩子们】</a:t>
            </a:r>
            <a:r>
              <a:rPr lang="zh-CN" altLang="en-US"/>
              <a:t>保罗认为自己是生身的父亲，加拉太信徒是他在基督里所生的孩子。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14400" y="2136775"/>
            <a:ext cx="731456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>
                <a:sym typeface="+mn-ea"/>
              </a:rPr>
              <a:t>【生产之苦】指生产时疼痛的劬劳。在这隐喻里，保罗把自己比作生孩子的母亲。他初次传福音给加拉太人时，曾这样劳苦的重生他们。因着他们偏离他所传的福音，他就再受生产之苦，直等到基督成形在他们里面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14400" y="3594100"/>
            <a:ext cx="7314565" cy="2030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>
                <a:sym typeface="+mn-ea"/>
              </a:rPr>
              <a:t>【成形】</a:t>
            </a:r>
            <a:r>
              <a:rPr lang="zh-CN" altLang="en-US"/>
              <a:t>当保罗初次向加拉太人传福音，使他们得着重生时，基督已经生在他们里面，但还没有成形在他们里面。现今使徒为他们再受生产之苦，使基督能成形在他们里面。使基督成形在我们里面，就是使基督在我们里面完全长大。基督先是在我们悔改信主时，生在我们里面；然后是在我们基督徒的生活中，活在我们里面；还要在我们成熟时，成形在我们里面。我们要成为成年的儿子，成为承受神应许之福的后嗣，并在神圣的儿子名分上成熟，就需要让基督成形在我们里面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97865" y="791845"/>
            <a:ext cx="7271385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>
                <a:sym typeface="+mn-ea"/>
              </a:rPr>
              <a:t>4:20 我巴不得现在与你们同在，改变我的口气，因我为你们心里作难。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97865" y="3983355"/>
            <a:ext cx="760349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我们接触圣徒，非常需要情爱，也需要诉诸别人的情爱。</a:t>
            </a:r>
            <a:r>
              <a:rPr lang="zh-CN" altLang="en-US">
                <a:sym typeface="+mn-ea"/>
              </a:rPr>
              <a:t>在许多情形里，我们若不能诉诸人的情爱，就无法把基督服事给他们，也不能受生产之苦，好叫基督成形在他们里面。</a:t>
            </a:r>
            <a:endParaRPr lang="zh-CN" altLang="en-US"/>
          </a:p>
          <a:p>
            <a:r>
              <a:rPr lang="zh-CN" altLang="en-US"/>
              <a:t>但我们必须知道，这种诉求是很困难的，因为我们很容易把天然的爱（蜜）带进来。</a:t>
            </a:r>
            <a:r>
              <a:rPr lang="zh-CN" altLang="en-US">
                <a:sym typeface="+mn-ea"/>
              </a:rPr>
              <a:t>我们诉诸别人亲切情爱的时候，我们的动机要纯洁。我们的动机要用</a:t>
            </a:r>
            <a:r>
              <a:rPr lang="en-US" altLang="zh-CN">
                <a:sym typeface="+mn-ea"/>
              </a:rPr>
              <a:t>“</a:t>
            </a:r>
            <a:r>
              <a:rPr lang="zh-CN" altLang="en-US">
                <a:sym typeface="+mn-ea"/>
              </a:rPr>
              <a:t>盐调和</a:t>
            </a:r>
            <a:r>
              <a:rPr lang="en-US" altLang="zh-CN">
                <a:sym typeface="+mn-ea"/>
              </a:rPr>
              <a:t>”</a:t>
            </a:r>
            <a:r>
              <a:rPr lang="zh-CN" altLang="en-US">
                <a:sym typeface="+mn-ea"/>
              </a:rPr>
              <a:t>过。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97230" y="1443990"/>
            <a:ext cx="7604760" cy="1476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这节指明，保罗感觉写给加拉太信徒的话还不够。他想去看看他们，并与他们在一起，因为他知道他的同在会比他的书信作得更多。保罗为着加拉太人心里作难，他不知道应当怎样对待他们，怎样应付他们的情形。他一方面称他们为</a:t>
            </a:r>
            <a:r>
              <a:rPr lang="en-US" altLang="zh-CN"/>
              <a:t>“</a:t>
            </a:r>
            <a:r>
              <a:rPr lang="zh-CN" altLang="en-US"/>
              <a:t>无知的加拉太人</a:t>
            </a:r>
            <a:r>
              <a:rPr lang="en-US" altLang="zh-CN"/>
              <a:t>”</a:t>
            </a:r>
            <a:r>
              <a:rPr lang="zh-CN" altLang="en-US"/>
              <a:t>，另一面又称他们为</a:t>
            </a:r>
            <a:r>
              <a:rPr lang="en-US" altLang="zh-CN"/>
              <a:t>“</a:t>
            </a:r>
            <a:r>
              <a:rPr lang="zh-CN" altLang="en-US"/>
              <a:t>亲爱的弟兄们</a:t>
            </a:r>
            <a:r>
              <a:rPr lang="en-US" altLang="zh-CN"/>
              <a:t>”</a:t>
            </a:r>
            <a:r>
              <a:rPr lang="zh-CN" altLang="en-US"/>
              <a:t>。这就看出保罗是何等的作难。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726180" y="522605"/>
            <a:ext cx="18669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亚伯拉罕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571625" y="1407160"/>
            <a:ext cx="18669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以实玛利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786120" y="1407160"/>
            <a:ext cx="10547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以撒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571625" y="2102485"/>
            <a:ext cx="16859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出于使女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786120" y="2102485"/>
            <a:ext cx="24625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出于自主的妇人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571625" y="3528060"/>
            <a:ext cx="20821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按着肉体生的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786120" y="3528060"/>
            <a:ext cx="23672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借着应许生的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571625" y="4193540"/>
            <a:ext cx="16859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赶出去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786120" y="4193540"/>
            <a:ext cx="18757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承受产业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571625" y="2827020"/>
            <a:ext cx="2316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/>
              <a:t>地上的耶路撒冷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786120" y="282702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在上的耶路撒冷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25220" y="1331595"/>
            <a:ext cx="644461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1-7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：儿子名分的灵顶替律法的监护；</a:t>
            </a:r>
          </a:p>
          <a:p>
            <a:pPr>
              <a:lnSpc>
                <a:spcPct val="200000"/>
              </a:lnSpc>
            </a:pP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8-20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：基督需要成形在承受应许者的里面；</a:t>
            </a:r>
          </a:p>
          <a:p>
            <a:pPr>
              <a:lnSpc>
                <a:spcPct val="200000"/>
              </a:lnSpc>
            </a:pP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21-31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：按灵生的儿女与按肉体生者相对。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61288" y="1576108"/>
            <a:ext cx="71140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/>
              <a:t>6　而且因你们是儿子，神就差出祂儿子的灵，进入我们的心，呼叫：阿爸，父</a:t>
            </a:r>
            <a:r>
              <a:rPr lang="zh-CN" altLang="en-US" sz="2800" dirty="0" smtClean="0"/>
              <a:t>！</a:t>
            </a:r>
            <a:endParaRPr lang="en-US" altLang="zh-CN" sz="2800" dirty="0" smtClean="0"/>
          </a:p>
          <a:p>
            <a:endParaRPr lang="zh-CN" altLang="en-US" sz="2800" dirty="0"/>
          </a:p>
          <a:p>
            <a:r>
              <a:rPr lang="zh-CN" altLang="en-US" sz="2800" dirty="0"/>
              <a:t>7　这样，你不再是奴仆，乃是儿子了；既是儿子，也就借着神为后嗣。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755650" y="610870"/>
            <a:ext cx="787146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 然而我说，后嗣几时还是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孩童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，他虽是全业的主人，却与奴仆毫无分别，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4:2 乃是在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监护人和管家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的手下，直到父亲所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预定的时候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4:3 我们也是这样，为孩童的时候，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受奴役于世上的蒙学之下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；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31850" y="2967990"/>
            <a:ext cx="692023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【孩童】原文同弗四14小孩子，指未成年者。3节者同。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55650" y="3530600"/>
            <a:ext cx="77952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【监护人和管家】监护人是看护者，管家是管理人。这说出律法在神经纶中的功能。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31850" y="5420360"/>
            <a:ext cx="72898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【父亲所预定的时候】就是新约时期，开始于基督的第一次来。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31850" y="4466590"/>
            <a:ext cx="739775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【蒙学】与来五12“开端的要纲”同；即初步的原理，指律法初级的教训。见西二8注3。9节者同。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88645" y="317500"/>
            <a:ext cx="7848600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4:4 及至时候满足，神就差出祂的儿子，由女子所生，且生在律法以下， 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4:5 要把律法以下的人赎出来，好叫我们得着儿子的名分。 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4:6 而且因你们是儿子，神就差出祂儿子的灵，进入我们的心，呼叫：阿爸，父！ 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4:7 这样，你不再是奴仆，乃是儿子了；既是儿子，也就借着神为后嗣。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56945" y="3382645"/>
            <a:ext cx="17331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差出祂的儿子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56945" y="3966210"/>
            <a:ext cx="19912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差出祂儿子的灵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167630" y="3382645"/>
            <a:ext cx="1475084" cy="40011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儿子的名分</a:t>
            </a:r>
            <a:endParaRPr lang="zh-CN" altLang="en-US" sz="2000"/>
          </a:p>
        </p:txBody>
      </p:sp>
      <p:sp>
        <p:nvSpPr>
          <p:cNvPr id="7" name="文本框 6"/>
          <p:cNvSpPr txBox="1"/>
          <p:nvPr/>
        </p:nvSpPr>
        <p:spPr>
          <a:xfrm>
            <a:off x="3702685" y="3382645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赎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750685" y="3382645"/>
            <a:ext cx="1217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（后嗣）</a:t>
            </a:r>
            <a:endParaRPr lang="zh-CN" altLang="en-US" sz="2000"/>
          </a:p>
        </p:txBody>
      </p:sp>
      <p:sp>
        <p:nvSpPr>
          <p:cNvPr id="9" name="文本框 8"/>
          <p:cNvSpPr txBox="1"/>
          <p:nvPr/>
        </p:nvSpPr>
        <p:spPr>
          <a:xfrm>
            <a:off x="5167630" y="3966210"/>
            <a:ext cx="27655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（呼叫：阿爸，父！）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405505" y="3966210"/>
            <a:ext cx="17331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进入我们的心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56945" y="4832858"/>
            <a:ext cx="7480300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dirty="0"/>
              <a:t>儿子的名分包含生命、成熟、地位和特权。我们要成为父的儿子，必须有父的生命。然而，我们必须继续在这生命里成熟。生命与成熟就给我们权利、特权、地位，来承受父所有的。按照新约，儿子的名分包含生命、成熟、地位和权利。</a:t>
            </a:r>
          </a:p>
        </p:txBody>
      </p:sp>
      <p:sp>
        <p:nvSpPr>
          <p:cNvPr id="12" name="椭圆 11"/>
          <p:cNvSpPr/>
          <p:nvPr/>
        </p:nvSpPr>
        <p:spPr>
          <a:xfrm>
            <a:off x="5081270" y="3303905"/>
            <a:ext cx="1548130" cy="53530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56945" y="769366"/>
            <a:ext cx="2040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差出祂的儿子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56945" y="1352931"/>
            <a:ext cx="2350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差出祂儿子的灵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167630" y="769366"/>
            <a:ext cx="1731564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儿子的名分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702685" y="769366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赎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750685" y="769366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（后嗣）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167630" y="1352931"/>
            <a:ext cx="3278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（呼叫：阿爸，父！）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05505" y="1352931"/>
            <a:ext cx="2040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进入我们的心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32104" y="2079371"/>
            <a:ext cx="7690103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基督救赎我们，好叫我们得着神儿子的名分。祂借着救赎，为我们打开得着儿子名分的路。不过，那灵若没有来到，我们的儿子名分就是空洞的，只是地位上或形式上的儿子名分，而不是实际的儿子名分。儿子名分的实际在于生命和成熟，这实际惟有借着那灵而来。所以，六节宣告说，神差出祂儿子的灵，进入我们的心。</a:t>
            </a:r>
          </a:p>
        </p:txBody>
      </p:sp>
      <p:sp>
        <p:nvSpPr>
          <p:cNvPr id="6" name="椭圆 5"/>
          <p:cNvSpPr/>
          <p:nvPr/>
        </p:nvSpPr>
        <p:spPr>
          <a:xfrm>
            <a:off x="715645" y="545211"/>
            <a:ext cx="2273935" cy="145224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1" name="文本框 10"/>
          <p:cNvSpPr txBox="1"/>
          <p:nvPr/>
        </p:nvSpPr>
        <p:spPr>
          <a:xfrm>
            <a:off x="832105" y="4318000"/>
            <a:ext cx="7690102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因着那灵，我们就有儿子名分的地位、权利和特权。故此，没有那灵，儿子的名分便是徒然的，只是一个空洞的名词。但那灵来了，儿子的名分就成为实际，我们就在生命、成熟、地位、权利上完全实化儿子的名分。任何事物都不能顶替儿子名分的灵。反之，儿子名分的灵必须顶替一切，特别是顶替律法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0130" y="2871470"/>
            <a:ext cx="7063740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在六节保罗说，神差出祂儿子的灵，进入我们的心。实际上，神的灵在我们重生时，就进入我们的灵里。因我们的灵是隐藏在我们的心里，又因这里的话所指的，与我们的感觉和悟性有关，这两部分又都属于我们的心，所以说神儿子的灵受差遣进入我们的心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40130" y="5084191"/>
            <a:ext cx="7147560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dirty="0"/>
              <a:t>我们从灵里通过心来呼求主的时候，里面的感觉主要是在心里，而不是在灵里。这含示我们若要真正的属灵，就必须有适度的情感。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56945" y="1039495"/>
            <a:ext cx="2040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差出祂的儿子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6945" y="1623060"/>
            <a:ext cx="2350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差出祂儿子的灵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167630" y="1039495"/>
            <a:ext cx="1731564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儿子的名分</a:t>
            </a:r>
            <a:endParaRPr lang="zh-CN" altLang="en-US" sz="2400"/>
          </a:p>
        </p:txBody>
      </p:sp>
      <p:sp>
        <p:nvSpPr>
          <p:cNvPr id="7" name="文本框 6"/>
          <p:cNvSpPr txBox="1"/>
          <p:nvPr/>
        </p:nvSpPr>
        <p:spPr>
          <a:xfrm>
            <a:off x="3702685" y="1039495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赎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750685" y="1039495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（后嗣）</a:t>
            </a:r>
            <a:endParaRPr lang="zh-CN" altLang="en-US" sz="2400"/>
          </a:p>
        </p:txBody>
      </p:sp>
      <p:sp>
        <p:nvSpPr>
          <p:cNvPr id="9" name="文本框 8"/>
          <p:cNvSpPr txBox="1"/>
          <p:nvPr/>
        </p:nvSpPr>
        <p:spPr>
          <a:xfrm>
            <a:off x="5167630" y="1623060"/>
            <a:ext cx="3278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（呼叫：阿爸，父！）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405505" y="1623060"/>
            <a:ext cx="2040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进入我们的心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3166745" y="1482090"/>
            <a:ext cx="4643120" cy="63119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774827" y="834009"/>
            <a:ext cx="5756704" cy="83099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4:7 这样，你不再是奴仆，乃是儿子了</a:t>
            </a:r>
            <a:r>
              <a:rPr lang="zh-CN" altLang="en-US" sz="24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；</a:t>
            </a:r>
            <a:r>
              <a:rPr lang="en-US" altLang="zh-CN" sz="24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/>
            </a:r>
            <a:br>
              <a:rPr lang="en-US" altLang="zh-CN" sz="24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</a:br>
            <a:r>
              <a:rPr lang="zh-CN" altLang="en-US" sz="24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既是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儿子，也就</a:t>
            </a:r>
            <a:r>
              <a:rPr lang="zh-CN" altLang="en-US" sz="2400" b="1" dirty="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借着神为后嗣。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884555" y="2085086"/>
            <a:ext cx="7265670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dirty="0"/>
              <a:t>我们这些儿子，也借着神为后嗣。后嗣是指法定的</a:t>
            </a:r>
            <a:r>
              <a:rPr lang="zh-CN" altLang="en-US" sz="2400" dirty="0" smtClean="0"/>
              <a:t>成年人（</a:t>
            </a:r>
            <a:r>
              <a:rPr lang="zh-CN" altLang="en-US" sz="2400" dirty="0"/>
              <a:t>以罗马法律为</a:t>
            </a:r>
            <a:r>
              <a:rPr lang="zh-CN" altLang="en-US" sz="2400" dirty="0" smtClean="0"/>
              <a:t>例），</a:t>
            </a:r>
            <a:r>
              <a:rPr lang="zh-CN" altLang="en-US" sz="2400" dirty="0"/>
              <a:t>有资格承受父亲产业的人。新约的信徒成为神的后嗣，不是借着律法，也不是藉着肉身的父亲，乃是借着神，就是三一神─父，差出子和</a:t>
            </a:r>
            <a:r>
              <a:rPr lang="zh-CN" altLang="en-US" sz="2400" dirty="0" smtClean="0"/>
              <a:t>灵（</a:t>
            </a:r>
            <a:r>
              <a:rPr lang="zh-CN" altLang="en-US" sz="2400" dirty="0"/>
              <a:t>加四4，6）；子，为儿子的名分成功救</a:t>
            </a:r>
            <a:r>
              <a:rPr lang="zh-CN" altLang="en-US" sz="2400" dirty="0" smtClean="0"/>
              <a:t>赎（</a:t>
            </a:r>
            <a:r>
              <a:rPr lang="zh-CN" altLang="en-US" sz="2400" dirty="0"/>
              <a:t>5）；灵，在我们里面完成儿子的</a:t>
            </a:r>
            <a:r>
              <a:rPr lang="zh-CN" altLang="en-US" sz="2400" dirty="0" smtClean="0"/>
              <a:t>名分（</a:t>
            </a:r>
            <a:r>
              <a:rPr lang="zh-CN" altLang="en-US" sz="2400" dirty="0"/>
              <a:t>6）。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956945" y="2695575"/>
            <a:ext cx="7230110" cy="37856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基督的救赎是将我们带进神儿子的名分里，使我们能享受神的生命。神的经纶不是使我们成为守律法的人，遵从律法的诫命和规条，这律法只是为暂时的目的所颁赐的。神的经纶乃是使我们成为神的儿子，承受神应许的福，这应许是为神永远的定旨所赐给的。神永远的定旨乃是要得着许多儿子，作祂团体的彰显。因此，神预定我们得儿子的名分，又重生我们成为祂的儿子。我们该留在神儿子的名分里，好成为祂的后嗣，承受祂为永远的彰显所计划的一切；我们不该宝贝律法，而岔到犹太教去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56945" y="925195"/>
            <a:ext cx="2040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差出祂的儿子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56945" y="1508760"/>
            <a:ext cx="2350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差出祂儿子的灵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167630" y="925195"/>
            <a:ext cx="1731564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儿子的名分</a:t>
            </a:r>
            <a:endParaRPr lang="zh-CN" altLang="en-US" sz="2400"/>
          </a:p>
        </p:txBody>
      </p:sp>
      <p:sp>
        <p:nvSpPr>
          <p:cNvPr id="7" name="文本框 6"/>
          <p:cNvSpPr txBox="1"/>
          <p:nvPr/>
        </p:nvSpPr>
        <p:spPr>
          <a:xfrm>
            <a:off x="3702685" y="925195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赎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750685" y="925195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（后嗣）</a:t>
            </a:r>
            <a:endParaRPr lang="zh-CN" altLang="en-US" sz="2400"/>
          </a:p>
        </p:txBody>
      </p:sp>
      <p:sp>
        <p:nvSpPr>
          <p:cNvPr id="9" name="文本框 8"/>
          <p:cNvSpPr txBox="1"/>
          <p:nvPr/>
        </p:nvSpPr>
        <p:spPr>
          <a:xfrm>
            <a:off x="5167630" y="1508760"/>
            <a:ext cx="3278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（呼叫：阿爸，父！）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405505" y="1508760"/>
            <a:ext cx="2040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进入我们的心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23570" y="344170"/>
            <a:ext cx="7849870" cy="1476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4:8 但从前你们不认识神的时候，是给那些本性上不是神的</a:t>
            </a:r>
            <a:r>
              <a:rPr lang="zh-CN" altLang="en-US">
                <a:solidFill>
                  <a:srgbClr val="FF0000"/>
                </a:solidFill>
              </a:rPr>
              <a:t>作奴仆</a:t>
            </a:r>
            <a:r>
              <a:rPr lang="zh-CN" altLang="en-US"/>
              <a:t>。 </a:t>
            </a:r>
          </a:p>
          <a:p>
            <a:r>
              <a:rPr lang="zh-CN" altLang="en-US"/>
              <a:t>4:9 现在你们既然认识神，更可说是神所认识的，怎么还要转向那软弱乏用的蒙学，情愿重新再给它们</a:t>
            </a:r>
            <a:r>
              <a:rPr lang="zh-CN" altLang="en-US">
                <a:solidFill>
                  <a:srgbClr val="FF0000"/>
                </a:solidFill>
              </a:rPr>
              <a:t>作奴仆</a:t>
            </a:r>
            <a:r>
              <a:rPr lang="zh-CN" altLang="en-US"/>
              <a:t>？ </a:t>
            </a:r>
          </a:p>
          <a:p>
            <a:r>
              <a:rPr lang="zh-CN" altLang="en-US"/>
              <a:t>4:10 你们</a:t>
            </a:r>
            <a:r>
              <a:rPr lang="zh-CN" altLang="en-US">
                <a:solidFill>
                  <a:srgbClr val="FF0000"/>
                </a:solidFill>
              </a:rPr>
              <a:t>谨守日子、月分、节期、年分</a:t>
            </a:r>
            <a:r>
              <a:rPr lang="zh-CN" altLang="en-US"/>
              <a:t>； </a:t>
            </a:r>
          </a:p>
          <a:p>
            <a:r>
              <a:rPr lang="zh-CN" altLang="en-US"/>
              <a:t>4:11 我为你们害怕，惟恐我在你们身上是</a:t>
            </a:r>
            <a:r>
              <a:rPr lang="zh-CN" altLang="en-US">
                <a:solidFill>
                  <a:srgbClr val="FF0000"/>
                </a:solidFill>
              </a:rPr>
              <a:t>徒然劳苦</a:t>
            </a:r>
            <a:r>
              <a:rPr lang="zh-CN" altLang="en-US"/>
              <a:t>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23570" y="2254250"/>
            <a:ext cx="784987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【作奴仆】指明犹太教徒在加拉太信徒身上所作的是何等严重。犹太教徒迷惑、欺骗他们到一个地步，使他们作奴仆。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23570" y="3218815"/>
            <a:ext cx="763524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  <a:sym typeface="+mn-ea"/>
              </a:rPr>
              <a:t>【徒然劳苦】</a:t>
            </a:r>
            <a:r>
              <a:rPr lang="zh-CN" altLang="en-US"/>
              <a:t>保罗在加拉太人身上劳苦，要把他们在恩典下带进基督里。他们转去谨守犹太宗教的规条，就使保罗在他们身上的劳苦徒然了。保罗实在不明白，他简直无法相信那些已经接受他传讲的人，竟会受迷惑到一个地步，又退回去谨守律法的规条，作它们的奴仆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23570" y="4773930"/>
            <a:ext cx="763524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>
                <a:sym typeface="+mn-ea"/>
              </a:rPr>
              <a:t>【我为你们害怕，惟恐</a:t>
            </a:r>
            <a:r>
              <a:rPr lang="en-US" altLang="zh-CN">
                <a:sym typeface="+mn-ea"/>
              </a:rPr>
              <a:t>……</a:t>
            </a:r>
            <a:r>
              <a:rPr lang="zh-CN" altLang="en-US">
                <a:sym typeface="+mn-ea"/>
              </a:rPr>
              <a:t>】</a:t>
            </a:r>
            <a:r>
              <a:rPr lang="zh-CN" altLang="en-US"/>
              <a:t>像一位慈爱的父亲，用满了爱的态度向他们诉求。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2133</Words>
  <Application>Microsoft Office PowerPoint</Application>
  <PresentationFormat>全屏显示(4:3)</PresentationFormat>
  <Paragraphs>89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11</cp:revision>
  <dcterms:created xsi:type="dcterms:W3CDTF">2019-07-28T23:41:00Z</dcterms:created>
  <dcterms:modified xsi:type="dcterms:W3CDTF">2020-09-06T13:13:09Z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