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7104063" cy="10234613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0" d="100"/>
          <a:sy n="70" d="100"/>
        </p:scale>
        <p:origin x="1164" y="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pPr/>
              <a:t>2020/8/28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628650" y="365125"/>
            <a:ext cx="7886700" cy="58118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pPr/>
              <a:t>2020/8/28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pPr/>
              <a:t>2020/8/28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pPr/>
              <a:t>2020/8/28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pPr/>
              <a:t>2020/8/28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pPr/>
              <a:t>2020/8/28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pPr/>
              <a:t>2020/8/28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pPr/>
              <a:t>2020/8/28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pPr/>
              <a:t>2020/8/28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pPr/>
              <a:t>2020/8/28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2">
            <a:alphaModFix amt="28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288E0-7875-42C4-84C8-98DBBD3BF4D2}" type="datetimeFigureOut">
              <a:rPr lang="zh-CN" altLang="en-US" smtClean="0"/>
              <a:pPr/>
              <a:t>2020/8/28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BB5D0-35E4-459D-AEF3-FE4D7C45CC1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2882403" y="1820799"/>
            <a:ext cx="364715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5400" b="1" dirty="0">
                <a:latin typeface="微软雅黑" panose="020B0503020204020204" charset="-122"/>
                <a:ea typeface="微软雅黑" panose="020B0503020204020204" charset="-122"/>
              </a:rPr>
              <a:t>哥</a:t>
            </a:r>
            <a:r>
              <a:rPr lang="zh-CN" altLang="en-US" sz="5400" b="1" dirty="0" smtClean="0">
                <a:latin typeface="微软雅黑" panose="020B0503020204020204" charset="-122"/>
                <a:ea typeface="微软雅黑" panose="020B0503020204020204" charset="-122"/>
              </a:rPr>
              <a:t>林多后书</a:t>
            </a:r>
            <a:endParaRPr lang="zh-CN" altLang="en-US" sz="5400" b="1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955548" y="4572000"/>
            <a:ext cx="71336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600" b="1" dirty="0">
                <a:latin typeface="方正姚体" panose="02010601030101010101" pitchFamily="2" charset="-122"/>
                <a:ea typeface="方正姚体" panose="02010601030101010101" pitchFamily="2" charset="-122"/>
              </a:rPr>
              <a:t>基督里，成新造，好叫人与神和好</a:t>
            </a:r>
            <a:endParaRPr lang="zh-CN" altLang="en-US" sz="3600" b="1" dirty="0"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3749040" y="3337560"/>
            <a:ext cx="16733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200" b="1" dirty="0" smtClean="0">
                <a:latin typeface="华文隶书" panose="02010800040101010101" pitchFamily="2" charset="-122"/>
                <a:ea typeface="华文隶书" panose="02010800040101010101" pitchFamily="2" charset="-122"/>
              </a:rPr>
              <a:t>第 </a:t>
            </a:r>
            <a:r>
              <a:rPr lang="en-US" altLang="zh-CN" sz="3200" b="1" dirty="0" smtClean="0">
                <a:latin typeface="华文隶书" panose="02010800040101010101" pitchFamily="2" charset="-122"/>
                <a:ea typeface="华文隶书" panose="02010800040101010101" pitchFamily="2" charset="-122"/>
              </a:rPr>
              <a:t>5 </a:t>
            </a:r>
            <a:r>
              <a:rPr lang="zh-CN" altLang="en-US" sz="3200" b="1" dirty="0" smtClean="0">
                <a:latin typeface="华文隶书" panose="02010800040101010101" pitchFamily="2" charset="-122"/>
                <a:ea typeface="华文隶书" panose="02010800040101010101" pitchFamily="2" charset="-122"/>
              </a:rPr>
              <a:t>章</a:t>
            </a:r>
            <a:endParaRPr lang="zh-CN" altLang="en-US" sz="3200" b="1" dirty="0">
              <a:latin typeface="华文隶书" panose="02010800040101010101" pitchFamily="2" charset="-122"/>
              <a:ea typeface="华文隶书" panose="0201080004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856615" y="972766"/>
            <a:ext cx="7380605" cy="15696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 dirty="0">
                <a:latin typeface="华文仿宋" pitchFamily="2" charset="-122"/>
                <a:ea typeface="华文仿宋" pitchFamily="2" charset="-122"/>
              </a:rPr>
              <a:t>5:16 1所以我们从今以后，不按着肉体认人了；虽然按着肉体认过基督，如今却不再这样认祂了。 </a:t>
            </a:r>
          </a:p>
          <a:p>
            <a:r>
              <a:rPr lang="zh-CN" altLang="en-US" sz="2400" b="1" dirty="0">
                <a:latin typeface="华文仿宋" pitchFamily="2" charset="-122"/>
                <a:ea typeface="华文仿宋" pitchFamily="2" charset="-122"/>
              </a:rPr>
              <a:t>5:17 因此，若有人在基督里，他就是新造；旧事已过，看哪，都变成新的了。 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856615" y="2643701"/>
            <a:ext cx="7380605" cy="15696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 dirty="0"/>
              <a:t>一面，保罗看哥林多人是旧造，因为他们还活在他们的肉体里。但另一面，保罗看他们是新造，因为他知道他们是在基督里。他们既在基督里，旧事就已经过去，他们乃是新造。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856615" y="4233865"/>
            <a:ext cx="7523110" cy="230832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 dirty="0"/>
              <a:t>哥林多信徒经历了和好的第一步，但是他们还没有经历第二步。他们还没有完全与神和好。圣所与至圣所之间怎样有一层幔子，哥林多人与神之间也照样还有一层幔子。根据希伯来十章二十节，这幔子就是肉体。肉体就是那层幔子，使哥林多信徒不能享受至圣所里神直接的同在。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856614" y="210784"/>
            <a:ext cx="7468519" cy="5232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800" dirty="0">
                <a:latin typeface="华文细黑" pitchFamily="2" charset="-122"/>
                <a:ea typeface="华文细黑" pitchFamily="2" charset="-122"/>
              </a:rPr>
              <a:t>为着主的新造，受了和好职事的托付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650875" y="683582"/>
            <a:ext cx="7380605" cy="83099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 dirty="0">
                <a:latin typeface="华文仿宋" pitchFamily="2" charset="-122"/>
                <a:ea typeface="华文仿宋" pitchFamily="2" charset="-122"/>
              </a:rPr>
              <a:t>5:18 一切都是出于神，祂借着基督使我们与祂自己和好，又将这和好的职事赐给我们； 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650874" y="1982470"/>
            <a:ext cx="7783441" cy="378565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 dirty="0"/>
              <a:t>前节是叫世人与神和好，本节是叫已经与神和好的信徒，进一步与神和好。这清楚指明，人与神完全的和好有两步。</a:t>
            </a:r>
          </a:p>
          <a:p>
            <a:endParaRPr lang="zh-CN" altLang="en-US" sz="2400" b="1" dirty="0"/>
          </a:p>
          <a:p>
            <a:r>
              <a:rPr lang="zh-CN" altLang="en-US" sz="2400" b="1" dirty="0"/>
              <a:t>第一步是罪人脱离罪与神和好；为这目的，基督为我们的罪死了，（林前十五3，）使我们的罪蒙神赦免。这是基督的死客观的一面。在这一面，祂在十字架上担当我们的罪，替我们受了神的审判。</a:t>
            </a:r>
          </a:p>
          <a:p>
            <a:endParaRPr lang="zh-CN" altLang="en-US" sz="2400" b="1" dirty="0"/>
          </a:p>
          <a:p>
            <a:r>
              <a:rPr lang="zh-CN" altLang="en-US" sz="2400" b="1" dirty="0"/>
              <a:t>第二步是活在天然生命中的信徒脱离肉体与神和好。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954495" y="2315845"/>
            <a:ext cx="6961202" cy="230832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 dirty="0"/>
              <a:t>为这目的，基督替我们这个“人”死了，使我们能在复活的生命里向祂活着。（14～15。）这是基督的死主观的一面。在这一面，祂替我们成为罪，受神审判，被神剪除，使我们能在祂里面成为神的义。藉着祂死的这两面，祂就使神所拣选的人，完全与神和好了。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028790" y="1028065"/>
            <a:ext cx="6970226" cy="83099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 dirty="0">
                <a:latin typeface="华文仿宋" pitchFamily="2" charset="-122"/>
                <a:ea typeface="华文仿宋" pitchFamily="2" charset="-122"/>
              </a:rPr>
              <a:t>5:21 神使那不知罪的，替我们成为罪，好叫我们在祂里面成为神的义。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045845" y="1742113"/>
            <a:ext cx="727392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400" b="1"/>
              <a:t>4.</a:t>
            </a:r>
            <a:r>
              <a:rPr lang="zh-CN" altLang="en-US" sz="2400" b="1"/>
              <a:t>渴望穿上改变形状的身体　五1～8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045845" y="2510463"/>
            <a:ext cx="715264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400" b="1"/>
              <a:t>5.</a:t>
            </a:r>
            <a:r>
              <a:rPr lang="zh-CN" altLang="en-US" sz="2400" b="1"/>
              <a:t>怀着雄心，要向主活着，以讨主喜悦　五9～15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1045845" y="3310563"/>
            <a:ext cx="701865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400" b="1"/>
              <a:t>6.</a:t>
            </a:r>
            <a:r>
              <a:rPr lang="zh-CN" altLang="en-US" sz="2400" b="1"/>
              <a:t>为着主的新造，受了和好职事的托付　五16～21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1146810" y="785315"/>
            <a:ext cx="2540000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800" b="1" dirty="0">
                <a:solidFill>
                  <a:schemeClr val="accent5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新约的执事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151658" y="1031625"/>
            <a:ext cx="6649085" cy="83099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5:9 所以我们也怀着雄心大志，无论是在家，或是离家，都要讨主的喜悦。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124997" y="2205285"/>
            <a:ext cx="6648450" cy="83099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5:18 一切都是出于神，祂借着基督使我们与祂自己和好，又将这和好的职事赐给我们； 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1151657" y="3530985"/>
            <a:ext cx="6668505" cy="83099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 dirty="0"/>
              <a:t>5:20 所以我们为基督作了大使，就好像</a:t>
            </a:r>
            <a:r>
              <a:rPr lang="zh-CN" altLang="en-US" sz="2400" b="1" dirty="0" smtClean="0"/>
              <a:t>神借我们</a:t>
            </a:r>
            <a:r>
              <a:rPr lang="zh-CN" altLang="en-US" sz="2400" b="1" dirty="0"/>
              <a:t>劝你们一样；我们替基督求你们：要与神和好。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045845" y="3639185"/>
            <a:ext cx="727392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400" b="1"/>
              <a:t>4.</a:t>
            </a:r>
            <a:r>
              <a:rPr lang="zh-CN" altLang="en-US" sz="2400" b="1"/>
              <a:t>渴望穿上改变形状的身体　五1～8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045845" y="4407535"/>
            <a:ext cx="715264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400" b="1"/>
              <a:t>5.</a:t>
            </a:r>
            <a:r>
              <a:rPr lang="zh-CN" altLang="en-US" sz="2400" b="1"/>
              <a:t>怀着雄心，要向主活着，以讨主喜悦　五9～15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1045845" y="5207635"/>
            <a:ext cx="701865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400" b="1"/>
              <a:t>6.</a:t>
            </a:r>
            <a:r>
              <a:rPr lang="zh-CN" altLang="en-US" sz="2400" b="1"/>
              <a:t>为着主的新造，受了和好职事的托付　五16～21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1146810" y="239395"/>
            <a:ext cx="2540000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800" dirty="0">
                <a:solidFill>
                  <a:schemeClr val="accent5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新约的执事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1046480" y="894080"/>
            <a:ext cx="705167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400" b="1"/>
              <a:t>1.</a:t>
            </a:r>
            <a:r>
              <a:rPr lang="zh-CN" altLang="en-US" sz="2400" b="1"/>
              <a:t>为主以祂作赐生命并变化人的灵所组成  三12～18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1045845" y="1540510"/>
            <a:ext cx="658749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400" b="1"/>
              <a:t>2.</a:t>
            </a:r>
            <a:r>
              <a:rPr lang="zh-CN" altLang="en-US" sz="2400" b="1"/>
              <a:t>行事为人为着照耀基督的福音  四1～6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1045845" y="2106295"/>
            <a:ext cx="7052310" cy="11988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400" b="1"/>
              <a:t>3.</a:t>
            </a:r>
            <a:r>
              <a:rPr lang="zh-CN" altLang="en-US" sz="2400" b="1"/>
              <a:t>靠着瓦器里宝贝的能力，活出钉死的生活，彰显复活的生命　四7～18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709684" y="817880"/>
            <a:ext cx="7806519" cy="83099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400" b="1" dirty="0">
                <a:latin typeface="华文仿宋" pitchFamily="2" charset="-122"/>
                <a:ea typeface="华文仿宋" pitchFamily="2" charset="-122"/>
              </a:rPr>
              <a:t>5</a:t>
            </a:r>
            <a:r>
              <a:rPr lang="zh-CN" altLang="en-US" sz="2400" b="1" dirty="0">
                <a:latin typeface="华文仿宋" pitchFamily="2" charset="-122"/>
                <a:ea typeface="华文仿宋" pitchFamily="2" charset="-122"/>
              </a:rPr>
              <a:t>:1 因为我们知道，我们这</a:t>
            </a:r>
            <a:r>
              <a:rPr lang="zh-CN" altLang="en-US" sz="2400" b="1" dirty="0">
                <a:solidFill>
                  <a:srgbClr val="FF0000"/>
                </a:solidFill>
                <a:latin typeface="华文仿宋" pitchFamily="2" charset="-122"/>
                <a:ea typeface="华文仿宋" pitchFamily="2" charset="-122"/>
              </a:rPr>
              <a:t>地上的帐幕房屋</a:t>
            </a:r>
            <a:r>
              <a:rPr lang="zh-CN" altLang="en-US" sz="2400" b="1" dirty="0">
                <a:latin typeface="华文仿宋" pitchFamily="2" charset="-122"/>
                <a:ea typeface="华文仿宋" pitchFamily="2" charset="-122"/>
              </a:rPr>
              <a:t>若拆毁了，必得着</a:t>
            </a:r>
            <a:r>
              <a:rPr lang="zh-CN" altLang="en-US" sz="2400" b="1" dirty="0">
                <a:solidFill>
                  <a:srgbClr val="FF0000"/>
                </a:solidFill>
                <a:latin typeface="华文仿宋" pitchFamily="2" charset="-122"/>
                <a:ea typeface="华文仿宋" pitchFamily="2" charset="-122"/>
              </a:rPr>
              <a:t>从神来的房舍</a:t>
            </a:r>
            <a:r>
              <a:rPr lang="zh-CN" altLang="en-US" sz="2400" b="1" dirty="0">
                <a:latin typeface="华文仿宋" pitchFamily="2" charset="-122"/>
                <a:ea typeface="华文仿宋" pitchFamily="2" charset="-122"/>
              </a:rPr>
              <a:t>，</a:t>
            </a:r>
            <a:r>
              <a:rPr lang="zh-CN" altLang="en-US" sz="2400" b="1" dirty="0">
                <a:solidFill>
                  <a:srgbClr val="FF0000"/>
                </a:solidFill>
                <a:latin typeface="华文仿宋" pitchFamily="2" charset="-122"/>
                <a:ea typeface="华文仿宋" pitchFamily="2" charset="-122"/>
              </a:rPr>
              <a:t>非人手所造</a:t>
            </a:r>
            <a:r>
              <a:rPr lang="zh-CN" altLang="en-US" sz="2400" b="1" dirty="0">
                <a:latin typeface="华文仿宋" pitchFamily="2" charset="-122"/>
                <a:ea typeface="华文仿宋" pitchFamily="2" charset="-122"/>
              </a:rPr>
              <a:t>，</a:t>
            </a:r>
            <a:r>
              <a:rPr lang="zh-CN" altLang="en-US" sz="2400" b="1" dirty="0">
                <a:solidFill>
                  <a:srgbClr val="FF0000"/>
                </a:solidFill>
                <a:latin typeface="华文仿宋" pitchFamily="2" charset="-122"/>
                <a:ea typeface="华文仿宋" pitchFamily="2" charset="-122"/>
              </a:rPr>
              <a:t>在诸天之上永远的房屋</a:t>
            </a:r>
            <a:r>
              <a:rPr lang="zh-CN" altLang="en-US" sz="2400" b="1" dirty="0">
                <a:latin typeface="华文仿宋" pitchFamily="2" charset="-122"/>
                <a:ea typeface="华文仿宋" pitchFamily="2" charset="-122"/>
              </a:rPr>
              <a:t>。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853440" y="2047240"/>
            <a:ext cx="23391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 dirty="0">
                <a:solidFill>
                  <a:srgbClr val="FF0000"/>
                </a:solidFill>
                <a:sym typeface="+mn-ea"/>
              </a:rPr>
              <a:t>地上的帐幕房屋</a:t>
            </a:r>
            <a:endParaRPr lang="zh-CN" altLang="en-US" sz="2400" b="1" dirty="0"/>
          </a:p>
        </p:txBody>
      </p:sp>
      <p:sp>
        <p:nvSpPr>
          <p:cNvPr id="4" name="文本框 3"/>
          <p:cNvSpPr txBox="1"/>
          <p:nvPr/>
        </p:nvSpPr>
        <p:spPr>
          <a:xfrm>
            <a:off x="4910455" y="2047240"/>
            <a:ext cx="20313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 dirty="0">
                <a:solidFill>
                  <a:srgbClr val="FF0000"/>
                </a:solidFill>
                <a:sym typeface="+mn-ea"/>
              </a:rPr>
              <a:t>从神来的房舍</a:t>
            </a:r>
            <a:endParaRPr lang="zh-CN" altLang="en-US" sz="2400" b="1" dirty="0"/>
          </a:p>
        </p:txBody>
      </p:sp>
      <p:sp>
        <p:nvSpPr>
          <p:cNvPr id="5" name="文本框 4"/>
          <p:cNvSpPr txBox="1"/>
          <p:nvPr/>
        </p:nvSpPr>
        <p:spPr>
          <a:xfrm>
            <a:off x="4910455" y="2537460"/>
            <a:ext cx="17235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 dirty="0">
                <a:solidFill>
                  <a:srgbClr val="FF0000"/>
                </a:solidFill>
                <a:sym typeface="+mn-ea"/>
              </a:rPr>
              <a:t>非人手所造</a:t>
            </a:r>
            <a:endParaRPr lang="zh-CN" altLang="en-US" sz="2400" b="1" dirty="0"/>
          </a:p>
        </p:txBody>
      </p:sp>
      <p:sp>
        <p:nvSpPr>
          <p:cNvPr id="6" name="文本框 5"/>
          <p:cNvSpPr txBox="1"/>
          <p:nvPr/>
        </p:nvSpPr>
        <p:spPr>
          <a:xfrm>
            <a:off x="4910455" y="3027045"/>
            <a:ext cx="32624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 dirty="0">
                <a:solidFill>
                  <a:srgbClr val="FF0000"/>
                </a:solidFill>
                <a:sym typeface="+mn-ea"/>
              </a:rPr>
              <a:t>在诸天之上永远的房屋</a:t>
            </a:r>
            <a:endParaRPr lang="zh-CN" altLang="en-US" sz="2400" b="1" dirty="0"/>
          </a:p>
        </p:txBody>
      </p:sp>
      <p:sp>
        <p:nvSpPr>
          <p:cNvPr id="8" name="文本框 7"/>
          <p:cNvSpPr txBox="1"/>
          <p:nvPr/>
        </p:nvSpPr>
        <p:spPr>
          <a:xfrm>
            <a:off x="4910455" y="3869690"/>
            <a:ext cx="3546475" cy="2677656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 dirty="0"/>
              <a:t>房舍，指有根基的建筑，不像没有根基的帐幕。这房舍乃是我们复活、改变形状的身体，就是林前十五所说属灵的身体，与我们今天那渐死、物质、天然的身体相对。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853440" y="2750185"/>
            <a:ext cx="2722273" cy="1200329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 dirty="0"/>
              <a:t>【地上的】不是指用土造的，乃是指在地上的。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853440" y="4008120"/>
            <a:ext cx="2817808" cy="230832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 dirty="0">
                <a:solidFill>
                  <a:srgbClr val="FF0000"/>
                </a:solidFill>
                <a:sym typeface="+mn-ea"/>
              </a:rPr>
              <a:t>【帐幕房屋】</a:t>
            </a:r>
            <a:r>
              <a:rPr lang="zh-CN" altLang="en-US" sz="2400" b="1" dirty="0"/>
              <a:t>即我们物质的身体，就是我们的人位所住在其中的，不仅是为着存活，也是为着敬拜神</a:t>
            </a:r>
            <a:r>
              <a:rPr lang="zh-CN" altLang="en-US" sz="2400" b="1" dirty="0" smtClean="0"/>
              <a:t>。</a:t>
            </a:r>
            <a:endParaRPr lang="zh-CN" altLang="en-US" sz="2400" b="1" dirty="0"/>
          </a:p>
        </p:txBody>
      </p:sp>
      <p:sp>
        <p:nvSpPr>
          <p:cNvPr id="11" name="文本框 10"/>
          <p:cNvSpPr txBox="1"/>
          <p:nvPr/>
        </p:nvSpPr>
        <p:spPr>
          <a:xfrm>
            <a:off x="853440" y="183211"/>
            <a:ext cx="4134465" cy="52322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altLang="en-US" sz="2800" dirty="0">
                <a:latin typeface="华文细黑" pitchFamily="2" charset="-122"/>
                <a:ea typeface="华文细黑" pitchFamily="2" charset="-122"/>
                <a:sym typeface="+mn-ea"/>
              </a:rPr>
              <a:t>渴望穿上改变形状的身体</a:t>
            </a:r>
            <a:endParaRPr lang="zh-CN" altLang="en-US" sz="2800" dirty="0">
              <a:latin typeface="华文细黑" pitchFamily="2" charset="-122"/>
              <a:ea typeface="华文细黑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8" grpId="0"/>
      <p:bldP spid="9" grpId="0"/>
      <p:bldP spid="10" grpId="0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框 6"/>
          <p:cNvSpPr txBox="1"/>
          <p:nvPr/>
        </p:nvSpPr>
        <p:spPr>
          <a:xfrm>
            <a:off x="975360" y="2015490"/>
            <a:ext cx="7267888" cy="4616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 dirty="0"/>
              <a:t>我们堕落、必死的身体对我们来说，是个很大的重担。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887105" y="257355"/>
            <a:ext cx="7765576" cy="15696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 dirty="0">
                <a:latin typeface="华文仿宋" pitchFamily="2" charset="-122"/>
                <a:ea typeface="华文仿宋" pitchFamily="2" charset="-122"/>
              </a:rPr>
              <a:t>5:4 因为我们在这帐幕里的人，负重叹息，是因不愿脱下这个，乃愿穿上那个，好叫这必死的被生命吞灭了。 </a:t>
            </a:r>
          </a:p>
          <a:p>
            <a:r>
              <a:rPr lang="zh-CN" altLang="en-US" sz="2400" b="1" dirty="0">
                <a:latin typeface="华文仿宋" pitchFamily="2" charset="-122"/>
                <a:ea typeface="华文仿宋" pitchFamily="2" charset="-122"/>
              </a:rPr>
              <a:t>5:5 那为这事培植我们的乃是神，祂已将那灵赐给我们作质。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075055" y="2945765"/>
            <a:ext cx="14157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【培植】</a:t>
            </a:r>
            <a:endParaRPr lang="zh-CN" altLang="en-US" sz="2400" b="1"/>
          </a:p>
        </p:txBody>
      </p:sp>
      <p:sp>
        <p:nvSpPr>
          <p:cNvPr id="4" name="文本框 3"/>
          <p:cNvSpPr txBox="1"/>
          <p:nvPr/>
        </p:nvSpPr>
        <p:spPr>
          <a:xfrm>
            <a:off x="1075054" y="3500755"/>
            <a:ext cx="7359261" cy="193899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 dirty="0"/>
              <a:t>神已经培植、作成、形成、备妥我们，使我们适合这目的，就是我们必死的身体能被祂复活的生命吞灭。这样，我们全人就要被基督浸透。神已将那灵赐给我们，作祂在基督里所赐给我们完全救恩中这美妙、奇妙部分的凭质、保证、预尝和担保。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2436691" y="2945765"/>
            <a:ext cx="5014514" cy="46166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altLang="en-US" sz="2400" b="1" dirty="0">
                <a:sym typeface="+mn-ea"/>
              </a:rPr>
              <a:t>或，作成，形成，备妥，使…适合。</a:t>
            </a:r>
            <a:endParaRPr lang="zh-CN" alt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2" grpId="0"/>
      <p:bldP spid="3" grpId="0"/>
      <p:bldP spid="4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865309" y="2380489"/>
            <a:ext cx="7138670" cy="193899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 dirty="0"/>
              <a:t>即死去，脱离物质的范围，而在属灵的范围里与主同在。那常遭逼迫，被交于死的使徒，（一8～9，四11，十一23，林前十五31，）宁愿死，脱离限制他们的身体，使他们得释放，在更美好的范围里与主同在家中。（腓一23。）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865309" y="532130"/>
            <a:ext cx="7296052" cy="83099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 dirty="0">
                <a:latin typeface="华文仿宋" pitchFamily="2" charset="-122"/>
                <a:ea typeface="华文仿宋" pitchFamily="2" charset="-122"/>
              </a:rPr>
              <a:t>5:8 是的，我们是放心振作，宁愿</a:t>
            </a:r>
            <a:r>
              <a:rPr lang="zh-CN" altLang="en-US" sz="2400" b="1" dirty="0">
                <a:solidFill>
                  <a:srgbClr val="FF0000"/>
                </a:solidFill>
                <a:latin typeface="华文仿宋" pitchFamily="2" charset="-122"/>
                <a:ea typeface="华文仿宋" pitchFamily="2" charset="-122"/>
              </a:rPr>
              <a:t>离家出到身外</a:t>
            </a:r>
            <a:r>
              <a:rPr lang="zh-CN" altLang="en-US" sz="2400" b="1" dirty="0">
                <a:latin typeface="华文仿宋" pitchFamily="2" charset="-122"/>
                <a:ea typeface="华文仿宋" pitchFamily="2" charset="-122"/>
              </a:rPr>
              <a:t>，与主同在家中。 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865309" y="1844549"/>
            <a:ext cx="26468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olidFill>
                  <a:srgbClr val="FF0000"/>
                </a:solidFill>
                <a:sym typeface="+mn-ea"/>
              </a:rPr>
              <a:t>【离家出到身外】</a:t>
            </a:r>
            <a:endParaRPr lang="zh-CN" altLang="en-US" sz="24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948093" y="1373507"/>
            <a:ext cx="7336098" cy="2677656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 dirty="0"/>
              <a:t>使徒们照着他们属灵的构成而生活，照耀荣耀的福音，活出钉死的生活时，就不断的渴望穿上属天的身体。他们渴望被提，身体改变形状。这是对新约执事的描述。他们是一班不属于地的人。相反的，他们完全属于另一个范围，生活在那一个范围里。他们虽然在地上，却渴望在另一个范围里。他们渴望穿上另一个身体，在另一个家中与主同在。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1057275" y="551180"/>
            <a:ext cx="4134465" cy="52322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altLang="en-US" sz="2800" b="1" dirty="0">
                <a:latin typeface="华文细黑" pitchFamily="2" charset="-122"/>
                <a:ea typeface="华文细黑" pitchFamily="2" charset="-122"/>
                <a:sym typeface="+mn-ea"/>
              </a:rPr>
              <a:t>渴望穿上改变形状的身体</a:t>
            </a:r>
            <a:endParaRPr lang="zh-CN" altLang="en-US" sz="2800" dirty="0">
              <a:latin typeface="华文细黑" pitchFamily="2" charset="-122"/>
              <a:ea typeface="华文细黑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076960" y="357881"/>
            <a:ext cx="5929828" cy="52322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altLang="en-US" sz="2800" b="1" dirty="0">
                <a:latin typeface="华文细黑" pitchFamily="2" charset="-122"/>
                <a:ea typeface="华文细黑" pitchFamily="2" charset="-122"/>
                <a:sym typeface="+mn-ea"/>
              </a:rPr>
              <a:t>怀着雄心，要向主活着，以讨主喜悦</a:t>
            </a:r>
            <a:endParaRPr lang="zh-CN" altLang="en-US" sz="2800" dirty="0">
              <a:latin typeface="华文细黑" pitchFamily="2" charset="-122"/>
              <a:ea typeface="华文细黑" pitchFamily="2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076960" y="1273810"/>
            <a:ext cx="7405370" cy="83099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 dirty="0">
                <a:latin typeface="华文仿宋" pitchFamily="2" charset="-122"/>
                <a:ea typeface="华文仿宋" pitchFamily="2" charset="-122"/>
              </a:rPr>
              <a:t>5:9 所以我们也怀着雄心大志，无论是在家，或是离家，都要讨主的喜悦。 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1076960" y="4439785"/>
            <a:ext cx="7281545" cy="4616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华文仿宋" pitchFamily="2" charset="-122"/>
                <a:ea typeface="华文仿宋" pitchFamily="2" charset="-122"/>
              </a:rPr>
              <a:t>5:10 因为我们众人，必要在基督的审判台前显露出来 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1076960" y="2176726"/>
            <a:ext cx="7398300" cy="83099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 dirty="0">
                <a:latin typeface="华文仿宋" pitchFamily="2" charset="-122"/>
                <a:ea typeface="华文仿宋" pitchFamily="2" charset="-122"/>
              </a:rPr>
              <a:t>5:13 因我们或是癫狂，乃是向着神；或是谨守，乃是为着你们。 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1052857" y="3064107"/>
            <a:ext cx="7405370" cy="83099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 dirty="0">
                <a:latin typeface="华文仿宋" pitchFamily="2" charset="-122"/>
                <a:ea typeface="华文仿宋" pitchFamily="2" charset="-122"/>
              </a:rPr>
              <a:t>5:15 并且祂替众人死，是叫那些活着的人，不再向自己活，乃向那替他们死而复活者活。 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1066505" y="5038590"/>
            <a:ext cx="4967605" cy="4616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华文仿宋" pitchFamily="2" charset="-122"/>
                <a:ea typeface="华文仿宋" pitchFamily="2" charset="-122"/>
              </a:rPr>
              <a:t>5:14 原来基督的爱困迫我们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310005" y="4754700"/>
            <a:ext cx="7121981" cy="1200329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 dirty="0"/>
              <a:t>向主活比为主活意义更深。为主活含有我与主仍是二者之意；向主活指明我与主乃是一，如在婚姻生活中，妻子之于丈夫。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310005" y="2047159"/>
            <a:ext cx="7121981" cy="1200329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即为着神的荣耀疯狂，好像愚妄人。（徒二六24～25。）使徒的狂喜，不是愚昧的兴奋，乃是向着神、同着神的，叫荣耀归与神。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1310004" y="3759905"/>
            <a:ext cx="6719063" cy="4616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 dirty="0"/>
              <a:t>在爱里自制，叫别人得益处。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1310004" y="873742"/>
            <a:ext cx="7042426" cy="4616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 dirty="0"/>
              <a:t>指为着大的目标发热心，尽心竭力要讨主的喜悦。</a:t>
            </a:r>
          </a:p>
        </p:txBody>
      </p:sp>
      <p:sp>
        <p:nvSpPr>
          <p:cNvPr id="6" name="矩形 5"/>
          <p:cNvSpPr/>
          <p:nvPr/>
        </p:nvSpPr>
        <p:spPr>
          <a:xfrm>
            <a:off x="1124671" y="269122"/>
            <a:ext cx="20313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b="1" dirty="0" smtClean="0">
                <a:latin typeface="华文仿宋" pitchFamily="2" charset="-122"/>
                <a:ea typeface="华文仿宋" pitchFamily="2" charset="-122"/>
              </a:rPr>
              <a:t>【</a:t>
            </a:r>
            <a:r>
              <a:rPr lang="zh-CN" altLang="en-US" sz="2400" b="1" dirty="0" smtClean="0">
                <a:latin typeface="华文仿宋" pitchFamily="2" charset="-122"/>
                <a:ea typeface="华文仿宋" pitchFamily="2" charset="-122"/>
              </a:rPr>
              <a:t>怀着雄心</a:t>
            </a:r>
            <a:r>
              <a:rPr lang="en-US" altLang="zh-CN" sz="2400" b="1" dirty="0" smtClean="0">
                <a:latin typeface="华文仿宋" pitchFamily="2" charset="-122"/>
                <a:ea typeface="华文仿宋" pitchFamily="2" charset="-122"/>
              </a:rPr>
              <a:t>】</a:t>
            </a:r>
            <a:endParaRPr lang="zh-CN" altLang="en-US" sz="2400" dirty="0"/>
          </a:p>
        </p:txBody>
      </p:sp>
      <p:sp>
        <p:nvSpPr>
          <p:cNvPr id="8" name="矩形 7"/>
          <p:cNvSpPr/>
          <p:nvPr/>
        </p:nvSpPr>
        <p:spPr>
          <a:xfrm>
            <a:off x="1164439" y="1524719"/>
            <a:ext cx="14157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b="1" dirty="0" smtClean="0">
                <a:latin typeface="华文仿宋" pitchFamily="2" charset="-122"/>
                <a:ea typeface="华文仿宋" pitchFamily="2" charset="-122"/>
              </a:rPr>
              <a:t>【</a:t>
            </a:r>
            <a:r>
              <a:rPr lang="zh-CN" altLang="en-US" sz="2400" b="1" dirty="0" smtClean="0">
                <a:latin typeface="华文仿宋" pitchFamily="2" charset="-122"/>
                <a:ea typeface="华文仿宋" pitchFamily="2" charset="-122"/>
              </a:rPr>
              <a:t>癫狂</a:t>
            </a:r>
            <a:r>
              <a:rPr lang="en-US" altLang="zh-CN" sz="2400" b="1" dirty="0" smtClean="0">
                <a:latin typeface="华文仿宋" pitchFamily="2" charset="-122"/>
                <a:ea typeface="华文仿宋" pitchFamily="2" charset="-122"/>
              </a:rPr>
              <a:t>】</a:t>
            </a:r>
            <a:endParaRPr lang="zh-CN" altLang="en-US" sz="2400" dirty="0"/>
          </a:p>
        </p:txBody>
      </p:sp>
      <p:sp>
        <p:nvSpPr>
          <p:cNvPr id="9" name="矩形 8"/>
          <p:cNvSpPr/>
          <p:nvPr/>
        </p:nvSpPr>
        <p:spPr>
          <a:xfrm>
            <a:off x="1178085" y="3285277"/>
            <a:ext cx="14157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b="1" dirty="0" smtClean="0">
                <a:latin typeface="华文仿宋" pitchFamily="2" charset="-122"/>
                <a:ea typeface="华文仿宋" pitchFamily="2" charset="-122"/>
              </a:rPr>
              <a:t>【</a:t>
            </a:r>
            <a:r>
              <a:rPr lang="zh-CN" altLang="en-US" sz="2400" b="1" dirty="0" smtClean="0">
                <a:latin typeface="华文仿宋" pitchFamily="2" charset="-122"/>
                <a:ea typeface="华文仿宋" pitchFamily="2" charset="-122"/>
              </a:rPr>
              <a:t>谨守</a:t>
            </a:r>
            <a:r>
              <a:rPr lang="en-US" altLang="zh-CN" sz="2400" b="1" dirty="0" smtClean="0">
                <a:latin typeface="华文仿宋" pitchFamily="2" charset="-122"/>
                <a:ea typeface="华文仿宋" pitchFamily="2" charset="-122"/>
              </a:rPr>
              <a:t>】</a:t>
            </a:r>
            <a:endParaRPr lang="zh-CN" altLang="en-US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1132761" y="4367283"/>
            <a:ext cx="17235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b="1" dirty="0" smtClean="0">
                <a:latin typeface="华文仿宋" pitchFamily="2" charset="-122"/>
                <a:ea typeface="华文仿宋" pitchFamily="2" charset="-122"/>
              </a:rPr>
              <a:t>【</a:t>
            </a:r>
            <a:r>
              <a:rPr lang="zh-CN" altLang="en-US" sz="2400" b="1" dirty="0" smtClean="0">
                <a:latin typeface="华文仿宋" pitchFamily="2" charset="-122"/>
                <a:ea typeface="华文仿宋" pitchFamily="2" charset="-122"/>
              </a:rPr>
              <a:t>向主活</a:t>
            </a:r>
            <a:r>
              <a:rPr lang="en-US" altLang="zh-CN" sz="2400" b="1" dirty="0" smtClean="0">
                <a:latin typeface="华文仿宋" pitchFamily="2" charset="-122"/>
                <a:ea typeface="华文仿宋" pitchFamily="2" charset="-122"/>
              </a:rPr>
              <a:t>】</a:t>
            </a:r>
            <a:endParaRPr lang="zh-CN" altLang="en-US" sz="2400" b="1" dirty="0">
              <a:latin typeface="华文仿宋" pitchFamily="2" charset="-122"/>
              <a:ea typeface="华文仿宋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8" grpId="0"/>
      <p:bldP spid="9" grpId="0"/>
      <p:bldP spid="11" grpId="0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1488</Words>
  <Application>Microsoft Office PowerPoint</Application>
  <PresentationFormat>全屏显示(4:3)</PresentationFormat>
  <Paragraphs>64</Paragraphs>
  <Slides>13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23" baseType="lpstr">
      <vt:lpstr>方正姚体</vt:lpstr>
      <vt:lpstr>华文仿宋</vt:lpstr>
      <vt:lpstr>华文隶书</vt:lpstr>
      <vt:lpstr>华文细黑</vt:lpstr>
      <vt:lpstr>宋体</vt:lpstr>
      <vt:lpstr>微软雅黑</vt:lpstr>
      <vt:lpstr>Arial</vt:lpstr>
      <vt:lpstr>Calibri</vt:lpstr>
      <vt:lpstr>Calibri Light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wztw</dc:creator>
  <cp:lastModifiedBy>bide</cp:lastModifiedBy>
  <cp:revision>7</cp:revision>
  <dcterms:created xsi:type="dcterms:W3CDTF">2019-01-09T09:25:00Z</dcterms:created>
  <dcterms:modified xsi:type="dcterms:W3CDTF">2020-08-28T10:24:31Z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2052-10.1.0.7698</vt:lpwstr>
  </property>
</Properties>
</file>