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1" r:id="rId4"/>
    <p:sldId id="262" r:id="rId5"/>
    <p:sldId id="272" r:id="rId6"/>
    <p:sldId id="256" r:id="rId7"/>
    <p:sldId id="257" r:id="rId8"/>
    <p:sldId id="258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5" r:id="rId19"/>
    <p:sldId id="286" r:id="rId2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87368" y="3337560"/>
            <a:ext cx="1152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华文隶书" panose="02010800040101010101" pitchFamily="2" charset="-122"/>
                <a:ea typeface="华文隶书" panose="02010800040101010101" pitchFamily="2" charset="-122"/>
              </a:rPr>
              <a:t>鸟瞰</a:t>
            </a:r>
            <a:endParaRPr lang="zh-CN" altLang="en-US" sz="36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1550" y="2192655"/>
            <a:ext cx="725678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我们必须先经历神的安慰，然后才能用所经历于神的这安慰，去安慰别人。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0915" y="978535"/>
            <a:ext cx="725678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1:4 祂在我们一切的患难中安慰我们，叫我们能用自己从神所受的安慰，安慰那些在各样患难中的人。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0575" y="36830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+mn-ea"/>
              </a:rPr>
              <a:t>被压绝望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0575" y="2458720"/>
            <a:ext cx="755459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使徒受逼迫的时候，不知道结果会怎样。据他们自己估计，必死无疑。这是他们对自己的体认，而带进一个特殊、重大的决定，使他们不信靠自己。对他们来说，已经没有出路了。他们所信靠的乃是那叫死人复活的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0575" y="823595"/>
            <a:ext cx="755523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1:8 弟兄们，关于我们在亚西亚所遭遇的患难，我们不愿意你们不知道，就是我们被压太重，力不能胜，甚至连活命的指望都绝了，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1:9 1自己里面也断定是必死的，叫我们不信靠自己，只信靠那叫死人复活的神；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0575" y="4426585"/>
            <a:ext cx="755459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死的经历引我们进入复活的经历。复活就是那叫死人复活的神。十字架的工作了结我们的己，使我们在复活里经历神。十字架的经历总是带进对复活之神的享受。这样的经历产生并形成职事。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0730" y="2482850"/>
            <a:ext cx="756539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给了我们一个在复活生命里生活的见证。使徒活在复活里。神把他们摆在特别的处境里，这种处境实际上就是死亡。人绝对无法从这种死亡的境遇中逃脱，也没有能力胜过死亡。只有复活的神，就是那位本身就是复活的神，能救他们。神进来救使徒脱离那种死亡的境遇，那样的拯救就是经历复活。神使他们从死亡中得以复活，并且他们经历了神就是复活。不仅如此，那也就是经历复活的基督作恩典，这恩典就是神赐给他们的恩赐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0730" y="501650"/>
            <a:ext cx="756475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1:10 祂曾救我们脱离那极大的死亡，并且仍要救我们，我们指望祂将来还要救我们，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1:11 只要你们也为着我们以祈求配合帮助，好叫许多人因我们借着许多人所得的恩赐，为我们献上感谢。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3750" y="675640"/>
            <a:ext cx="735457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1:12 我们所夸的，是我们的良心见证我们凭着神的单纯和纯诚，在世为人，不靠属肉体的智慧，乃靠神的恩典，对你们更是这样。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1:13 我们写给你们的，并不外乎你们所诵读，甚至所明白的，我也盼望你们能明白到底，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1:14 正如你们已经有几分明白我们：我们乃是你们的夸耀，好像在我们主耶稣的日子，你们也是我们的夸耀一样。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3750" y="3783330"/>
            <a:ext cx="73539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使徒所处的死境，逼着他们简单，也就是不信靠他们自己，或他们天然的能力，解决他们的困境。这是他们良心的见证，也是他们所深信的。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3750" y="3384550"/>
            <a:ext cx="247459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凭着神的单纯和纯诚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3750" y="4862830"/>
            <a:ext cx="400240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不靠属肉体的智慧，乃靠神的恩典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3750" y="5231765"/>
            <a:ext cx="73539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属肉体的智慧就是在肉体里属人的智慧。这等于我们自己，正如神的恩典等于神自己。神的恩典就是给我们享受的神。十二节的恩典就是十一节的恩赐，这是使徒所领受的，为着在苦难中经历复活。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93750" y="22860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使徒们的夸耀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3750" y="2985770"/>
            <a:ext cx="721741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我们必须有清洁的良心，无亏的良心，见证我们的所是和所作。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93750" y="2593340"/>
            <a:ext cx="14560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chemeClr val="accent5">
                    <a:lumMod val="50000"/>
                  </a:schemeClr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良心的见证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0595" y="855980"/>
            <a:ext cx="740283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简单与单纯是复活生命一方面的彰显。惟有当我们在复活里，不凭着自己而凭着复活的神生活时，我们才是简单的。当我们在复活里生活，我们就是效法神的人。别人虽然会跟我们玩弄手腕，我们却不照样对待他们。我们要尽全力使自己脱开复杂的网罗。我要效法保罗，凭着神的单纯和纯诚为人。这是复活一方面的显明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0595" y="4177030"/>
            <a:ext cx="740346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我们惟有凭着神的单纯和纯诚生活，才能被构成为基督与恩典的执事。今天召会中所需要的，乃是这样被构成的人。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4055" y="331470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+mn-ea"/>
              </a:rPr>
              <a:t>关于使徒的来到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3420" y="817245"/>
            <a:ext cx="759079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</a:t>
            </a:r>
            <a:r>
              <a:rPr lang="en-US" altLang="zh-CN" sz="2400" b="1"/>
              <a:t>15-18</a:t>
            </a:r>
            <a:r>
              <a:rPr lang="zh-CN" altLang="en-US" sz="2400" b="1"/>
              <a:t>节，使徒说到他定意来哥林多的经过，然而最终却没有来，有</a:t>
            </a:r>
            <a:r>
              <a:rPr lang="zh-CN" altLang="en-US" sz="2400" b="1">
                <a:sym typeface="+mn-ea"/>
              </a:rPr>
              <a:t>人就指责他</a:t>
            </a:r>
            <a:r>
              <a:rPr lang="zh-CN" altLang="en-US" sz="2400" b="1"/>
              <a:t>是忽是忽非的人。在</a:t>
            </a:r>
            <a:r>
              <a:rPr lang="en-US" altLang="zh-CN" sz="2400" b="1"/>
              <a:t>19</a:t>
            </a:r>
            <a:r>
              <a:rPr lang="zh-CN" altLang="en-US" sz="2400" b="1"/>
              <a:t>节，他为自己辩护说，神是信实的，所以他们所传的话，并没有是而又非的。因此，他们也不是忽是忽非、行事轻浮的人。他们的所是，乃是照着他们所传的。他们照着所传的而活。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4055" y="3354705"/>
            <a:ext cx="7588885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为自己表白的时候说到神与基督，他向复杂的哥林多人指明，他绝对与神、与基督是一。神是信实的，保罗也是信实的。神的儿子基督是不变的，保罗既然与基督是一，就也是不变的。保罗不是照着属人的智慧定意，而是借着与信实之神那不变的基督是一而定意。这些经文很强的指明，保罗绝对活在基督里，活在神里面。他与神、与基督乃是一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8995" y="537845"/>
            <a:ext cx="75152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1:21 然而那把我们同你们，坚固的联于基督，并且膏了我们的，就是神；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8995" y="1403985"/>
            <a:ext cx="751522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使徒照神的应许传基督，又照所传的活基督，信徒就照着使徒所传的接受基督。使徒和信徒都联于基督，与祂成为一，并且借着祂，在神面前对神的应许那伟大的“是的，”基督自己，说阿们。然而，将他们众人一同联于基督的，不是他们自己，乃是神。他们与基督成为一，是出于神、借着神，不是出于自己、借着自己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8995" y="3273425"/>
            <a:ext cx="75152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即使徒同信徒联于基督那受膏者。这表明使徒在借着施膏的灵联于基督的事上，将自己与信徒同列，并不认为自己在神包罗万有的救恩中，是特别的一班，而与信徒分开。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8995" y="4528185"/>
            <a:ext cx="751522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坚固的联于，直译，建立于。神把使徒同信徒，在基督里建立起来。这意思是说，神把使徒同信徒坚固的联于基督这受膏者。因此，使徒和信徒不仅与基督这受膏者是一，也彼此是一，而一同有分于基督从神所受的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1050" y="2098040"/>
            <a:ext cx="7577455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印是标记，标出我们是神的基业，神的产业，是属于神的。质是保证，保证神是属于我们的基业或产业。那灵在我们里面，乃是神在基督里作我们之分的凭质、保证。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神把我们联于基督，产生三件事：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施膏，将神的元素分赐到我们里面；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盖印，使神圣的元素形成一种印记，彰显神的形像；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作质，给我们预尝，作我们对神全享的样品和保证。借着对施膏的灵这三种经历，连同十字架的经历，基督的职事就产生了。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1050" y="579120"/>
            <a:ext cx="71367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1:22 祂既印了我们，又赐那灵在我们心里作质。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1050" y="1113155"/>
            <a:ext cx="766889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前节的膏就是印。神既叫我们与基督一同受了膏，也就在基督里印了我们。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8050" y="840105"/>
            <a:ext cx="7300396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我们不仅要转向并注重基督，还要经历并享受基督。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08050" y="1497076"/>
            <a:ext cx="730885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我们要经历神是怜恤人的父，和赐诸般安慰的神；是那叫死人复活的神。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8050" y="2489454"/>
            <a:ext cx="7609776" cy="50000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我要效法保罗，在复活里，凭着神的单纯和纯诚为人。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08050" y="3243199"/>
            <a:ext cx="730885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我们惟有凭着神的单纯和纯诚生活，才能被构成为基督与恩典的执事。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53186" y="774573"/>
            <a:ext cx="7696454" cy="4745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>
                <a:latin typeface="+mn-ea"/>
                <a:sym typeface="+mn-ea"/>
              </a:rPr>
              <a:t>我们要坚固地联于基督这受膏者，享受那灵在我们里面，也就是神在基督里作我们之分的凭质、保证。我们这样联于基督，会产生三件事</a:t>
            </a:r>
            <a:r>
              <a:rPr lang="zh-CN" altLang="en-US" sz="2800" b="1" dirty="0" smtClean="0">
                <a:latin typeface="+mn-ea"/>
                <a:sym typeface="+mn-ea"/>
              </a:rPr>
              <a:t>：</a:t>
            </a:r>
            <a:endParaRPr lang="en-US" altLang="zh-CN" sz="2800" b="1" dirty="0" smtClean="0">
              <a:latin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800" b="1" dirty="0">
              <a:latin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latin typeface="+mn-ea"/>
                <a:sym typeface="+mn-ea"/>
              </a:rPr>
              <a:t>1</a:t>
            </a:r>
            <a:r>
              <a:rPr lang="en-US" altLang="zh-CN" sz="2800" b="1" dirty="0">
                <a:latin typeface="+mn-ea"/>
                <a:sym typeface="+mn-ea"/>
              </a:rPr>
              <a:t>.</a:t>
            </a:r>
            <a:r>
              <a:rPr lang="zh-CN" altLang="en-US" sz="2800" b="1" dirty="0">
                <a:latin typeface="+mn-ea"/>
                <a:sym typeface="+mn-ea"/>
              </a:rPr>
              <a:t>施膏，将神的元素分赐到我们里面</a:t>
            </a:r>
            <a:r>
              <a:rPr lang="zh-CN" altLang="en-US" sz="2800" b="1" dirty="0" smtClean="0">
                <a:latin typeface="+mn-ea"/>
                <a:sym typeface="+mn-ea"/>
              </a:rPr>
              <a:t>；</a:t>
            </a:r>
            <a:endParaRPr lang="en-US" altLang="zh-CN" sz="2800" b="1" dirty="0" smtClean="0">
              <a:latin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latin typeface="+mn-ea"/>
                <a:sym typeface="+mn-ea"/>
              </a:rPr>
              <a:t>2</a:t>
            </a:r>
            <a:r>
              <a:rPr lang="en-US" altLang="zh-CN" sz="2800" b="1" dirty="0">
                <a:latin typeface="+mn-ea"/>
                <a:sym typeface="+mn-ea"/>
              </a:rPr>
              <a:t>.</a:t>
            </a:r>
            <a:r>
              <a:rPr lang="zh-CN" altLang="en-US" sz="2800" b="1" dirty="0">
                <a:latin typeface="+mn-ea"/>
                <a:sym typeface="+mn-ea"/>
              </a:rPr>
              <a:t>盖印，使神圣的元素形成一种印记，彰显神的形像</a:t>
            </a:r>
            <a:r>
              <a:rPr lang="zh-CN" altLang="en-US" sz="2800" b="1" dirty="0" smtClean="0">
                <a:latin typeface="+mn-ea"/>
                <a:sym typeface="+mn-ea"/>
              </a:rPr>
              <a:t>；</a:t>
            </a:r>
            <a:endParaRPr lang="en-US" altLang="zh-CN" sz="2800" b="1" dirty="0" smtClean="0">
              <a:latin typeface="+mn-ea"/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 dirty="0" smtClean="0">
                <a:latin typeface="+mn-ea"/>
                <a:sym typeface="+mn-ea"/>
              </a:rPr>
              <a:t>3</a:t>
            </a:r>
            <a:r>
              <a:rPr lang="en-US" altLang="zh-CN" sz="2800" b="1" dirty="0">
                <a:latin typeface="+mn-ea"/>
                <a:sym typeface="+mn-ea"/>
              </a:rPr>
              <a:t>.</a:t>
            </a:r>
            <a:r>
              <a:rPr lang="zh-CN" altLang="en-US" sz="2800" b="1" dirty="0">
                <a:latin typeface="+mn-ea"/>
                <a:sym typeface="+mn-ea"/>
              </a:rPr>
              <a:t>作质，给我们预尝，作我们对神全享的样品和保证。</a:t>
            </a:r>
          </a:p>
        </p:txBody>
      </p:sp>
    </p:spTree>
    <p:extLst>
      <p:ext uri="{BB962C8B-B14F-4D97-AF65-F5344CB8AC3E}">
        <p14:creationId xmlns:p14="http://schemas.microsoft.com/office/powerpoint/2010/main" val="341958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5835" y="2222500"/>
            <a:ext cx="7354570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著者：</a:t>
            </a:r>
            <a:r>
              <a:rPr lang="zh-CN" altLang="en-US" sz="2800" b="1"/>
              <a:t> 使徒保罗。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著时：</a:t>
            </a:r>
            <a:r>
              <a:rPr lang="zh-CN" altLang="en-US" sz="2800" b="1"/>
              <a:t> 约在主后六十年，在写罗马书之前。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著地：</a:t>
            </a:r>
            <a:r>
              <a:rPr lang="zh-CN" altLang="en-US" sz="2800" b="1"/>
              <a:t> 马其顿。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受者： </a:t>
            </a:r>
            <a:r>
              <a:rPr lang="zh-CN" altLang="en-US" sz="2800" b="1"/>
              <a:t>在哥林多神的召会，同着在全亚该亚的众圣徒。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5835" y="1395730"/>
            <a:ext cx="6054090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新约的职事与执事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5835" y="708660"/>
            <a:ext cx="126428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主 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2355" y="336550"/>
            <a:ext cx="7218045" cy="6185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壹 引言　一1～二11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一、问安　一1～2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二、神的安慰　一3～11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三、使徒们的夸耀　一12～14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四、关于使徒的来到　一15～二11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贰 新约的职事　二12～三11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一、得胜与功效　二12～17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二、功用与资格　三1～6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三、荣光与卓越　三7～11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叁 新约的执事　三12～七16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一、为主以祂作赐生命并变化人的灵所组成　三12～18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二、行事为人为着照耀基督的福音　四1～6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三、靠着瓦器里宝贝的能力，活出钉死的生活，彰显复活的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         生命　四7～18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四、渴望穿上改变形状的身体　五1～8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五、怀着雄心，要向主活着，以讨主喜悦　五9～15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六、为着主的新造，受了和好职事的托付　五16～21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   七、借着适应一切的生命与神同工　六1～七16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71145" y="1718945"/>
            <a:ext cx="47942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纲</a:t>
            </a:r>
          </a:p>
          <a:p>
            <a:r>
              <a:rPr lang="zh-CN" altLang="en-US" sz="28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  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3785" y="641350"/>
            <a:ext cx="6793230" cy="5169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肆 使徒关于供给缺乏圣徒的交通　八1～九15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一、来自四方的恩典　八1～15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二、留心作善美可敬的事　八16～24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三、给与成为祝福，不成为贪婪　九1～5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四、为着收获义果而撒种　九6～15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伍 保罗为他使徒权柄的表白　十1～十三10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一、借着他争战的方法　十1～6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二、借着神尺度的度量　十7～18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三、借着他为基督所起的妒忌　十一1～15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四、借着他被迫的夸口　十一16～十二18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五、借着所赐给他的权柄　十二19～十三10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陆 结语　十三11～14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一、末了的劝勉　11～12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二、问安　13 </a:t>
            </a:r>
            <a:endParaRPr lang="zh-CN" altLang="en-US" sz="2000" b="1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   三、祝福　14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1180" y="376555"/>
            <a:ext cx="7968615" cy="58464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哥林多前书是使徒的辩论，这辩论击败并征服受搅乱并迷惑的哥林多人；现今哥林多后书带他们回到对基督，就是他在前书所辩论之主题的经历，因此，后书比前书更重经历，更主观且更深入。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000" b="1">
              <a:sym typeface="+mn-e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在前书，主题是基督、那灵同我们的灵、召会以及恩赐。在后书，基督、那灵同我们的灵、以及召会，都有进一步的发展，但恩赐甚至没有提到。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在本书，恩赐为职事所顶替，这职事是由对基督之丰富的经历，经过受苦、消耗的压力、以及十字架杀死的工作而构成、产生并形成的。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本书描绘一个模型、榜样，给我们看见十字架的杀死如何作工，基督如何作到我们里面，以及我们如何成为基督的彰显。这些构成了基督的众执事，并产生为着神新约的职事。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000" b="1">
              <a:sym typeface="+mn-ea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前书消极的对付恩赐，后书积极的说到职事。召会需要职事，远过于恩赐。职事供应所经历的基督；恩赐只教导关于基督的道理。使徒作基督执事的证据，不是恩赐，乃是由经历基督的苦难，患难，而产生并形成的职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患难随，旦夕危，神能拯救赐安慰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9480" y="792480"/>
            <a:ext cx="727011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1:3 我们主耶稣基督的神与父，就是那怜恤人的父，和赐诸般安慰的神，是当受颂赞的；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1:4 祂在我们一切的患难中安慰我们，叫我们能用自己从神所受的安慰，安慰那些在各样患难中的人。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9480" y="2732405"/>
            <a:ext cx="727011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1:9 自己里面也断定是必死的，叫我们不信靠自己，只信靠那叫死人复活的神；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19480" y="3811270"/>
            <a:ext cx="727011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1:12 我们所夸的，是我们的良心见证我们凭着神的单纯和纯诚，在世为人，不靠属肉体的智慧，乃靠神的恩典，对你们更是这样。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3265" y="466344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sym typeface="+mn-ea"/>
              </a:rPr>
              <a:t>问安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3265" y="602615"/>
            <a:ext cx="78028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1:1 凭神旨意，作基督耶稣使徒的保罗，和弟兄提摩太，写信给在哥林多神的召会，同着在全亚该亚的众圣徒：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1:2 愿恩典与平安，从神我们的父，并主耶稣基督归与你们。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3265" y="2829560"/>
            <a:ext cx="78028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亚该亚在马其顿南方，是罗马帝国的一省，今天希腊的主要部分，其中有哥林多城。写哥林多后书的有保罗和提摩太二人，收信的乃是在哥林多神的召会，同亚该亚遍处的众圣徒。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3265" y="5156835"/>
            <a:ext cx="78346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愿恩典与平安，从神我们的父，并主耶稣基督归与你们。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3265" y="2295525"/>
            <a:ext cx="26212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交代了著者与受者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4250" y="1084580"/>
            <a:ext cx="72701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1:3 我们主耶稣基督的神与父，就是那怜恤人的父，和赐诸般安慰的神，是当受颂赞的；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1:4 祂在我们一切的患难中安慰我们，叫我们能用自己从神所受的安慰，安慰那些在各样患难中的人。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84250" y="2881630"/>
            <a:ext cx="727075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“</a:t>
            </a:r>
            <a:r>
              <a:rPr lang="zh-CN" altLang="en-US" sz="2400" b="1">
                <a:sym typeface="+mn-ea"/>
              </a:rPr>
              <a:t>怜恤</a:t>
            </a:r>
            <a:r>
              <a:rPr lang="en-US" altLang="zh-CN" sz="2400" b="1">
                <a:sym typeface="+mn-ea"/>
              </a:rPr>
              <a:t>”</a:t>
            </a:r>
            <a:r>
              <a:rPr lang="zh-CN" altLang="en-US" sz="2400" b="1">
                <a:sym typeface="+mn-ea"/>
              </a:rPr>
              <a:t>，</a:t>
            </a:r>
            <a:r>
              <a:rPr lang="zh-CN" altLang="en-US" sz="2400" b="1"/>
              <a:t>或，怜悯，体恤，同情。</a:t>
            </a:r>
            <a:r>
              <a:rPr lang="en-US" altLang="zh-CN" sz="2400" b="1"/>
              <a:t>“</a:t>
            </a:r>
            <a:r>
              <a:rPr lang="zh-CN" altLang="en-US" sz="2400" b="1"/>
              <a:t>安慰</a:t>
            </a:r>
            <a:r>
              <a:rPr lang="en-US" altLang="zh-CN" sz="2400" b="1"/>
              <a:t>”</a:t>
            </a:r>
            <a:r>
              <a:rPr lang="zh-CN" altLang="en-US" sz="2400" b="1"/>
              <a:t>，含鼓舞意。这里这样称呼神是怜恤人的父，和赐诸般安慰的神，乃因这是一封安慰和鼓励的书信，是使徒因着哥林多信徒的悔改，得了安慰和鼓励之后写的。前书的指责、定罪，是要哥林多的信徒转向并注重基督；本书的安慰、鼓励，是带他们经历并享受基督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4250" y="43370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受安慰以安慰人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2504</Words>
  <Application>Microsoft Office PowerPoint</Application>
  <PresentationFormat>全屏显示(4:3)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方正姚体</vt:lpstr>
      <vt:lpstr>华文仿宋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10</cp:revision>
  <dcterms:created xsi:type="dcterms:W3CDTF">2020-02-23T09:06:00Z</dcterms:created>
  <dcterms:modified xsi:type="dcterms:W3CDTF">2020-08-28T10:11:57Z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