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  <p:sldMasterId id="2147483659" r:id="rId2"/>
  </p:sldMasterIdLst>
  <p:notesMasterIdLst>
    <p:notesMasterId r:id="rId14"/>
  </p:notesMasterIdLst>
  <p:sldIdLst>
    <p:sldId id="256" r:id="rId3"/>
    <p:sldId id="257" r:id="rId4"/>
    <p:sldId id="266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59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6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5A8C7-CC1A-4A08-9B4B-31F43B054C7F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1B693-632D-4080-9CF6-EA28B66DC8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1250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微软雅黑" panose="020B0503020204020204" pitchFamily="34" charset="-122"/>
              </a:r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07376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143000" y="1854199"/>
            <a:ext cx="6858000" cy="1655763"/>
          </a:xfrm>
        </p:spPr>
        <p:txBody>
          <a:bodyPr anchor="b">
            <a:normAutofit/>
          </a:bodyPr>
          <a:lstStyle>
            <a:lvl1pPr algn="ctr">
              <a:defRPr sz="7200" b="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2020/8/12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628650" y="551543"/>
            <a:ext cx="78867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2020/8/12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2020/8/12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2020/8/12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2020/8/12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7636-5BE1-44BC-BB5F-15739D9E18E1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0E1D-24C4-406F-9615-DBDA8D2D1F9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title" hasCustomPrompt="1"/>
          </p:nvPr>
        </p:nvSpPr>
        <p:spPr>
          <a:xfrm>
            <a:off x="628650" y="2187443"/>
            <a:ext cx="7886700" cy="2483115"/>
          </a:xfrm>
        </p:spPr>
        <p:txBody>
          <a:bodyPr>
            <a:normAutofit/>
          </a:bodyPr>
          <a:lstStyle>
            <a:lvl1pPr algn="ctr">
              <a:defRPr sz="6000" b="0"/>
            </a:lvl1pPr>
          </a:lstStyle>
          <a:p>
            <a:r>
              <a:rPr lang="zh-CN" altLang="en-US" dirty="0"/>
              <a:t>单击此处编辑标题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 anchor="ctr" anchorCtr="0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744961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2615609"/>
            <a:ext cx="3868340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744961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615609"/>
            <a:ext cx="3887391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2428875" y="2159000"/>
            <a:ext cx="4286250" cy="1382450"/>
          </a:xfrm>
        </p:spPr>
        <p:txBody>
          <a:bodyPr anchor="b" anchorCtr="0">
            <a:normAutofit/>
          </a:bodyPr>
          <a:lstStyle>
            <a:lvl1pPr algn="ctr">
              <a:defRPr sz="8000" b="0"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7636-5BE1-44BC-BB5F-15739D9E18E1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0E1D-24C4-406F-9615-DBDA8D2D1F9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7" name="内容占位符 36"/>
          <p:cNvSpPr>
            <a:spLocks noGrp="1"/>
          </p:cNvSpPr>
          <p:nvPr>
            <p:ph sz="quarter" idx="13" hasCustomPrompt="1"/>
          </p:nvPr>
        </p:nvSpPr>
        <p:spPr>
          <a:xfrm>
            <a:off x="2428875" y="3733201"/>
            <a:ext cx="4286250" cy="1185937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dirty="0"/>
              <a:t>编辑文本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28650" y="713673"/>
            <a:ext cx="3511241" cy="1428161"/>
          </a:xfrm>
        </p:spPr>
        <p:txBody>
          <a:bodyPr anchor="t" anchorCtr="0">
            <a:normAutofit/>
          </a:bodyPr>
          <a:lstStyle>
            <a:lvl1pPr>
              <a:defRPr sz="36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4231888" y="713673"/>
            <a:ext cx="4283912" cy="540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8650" y="2313873"/>
            <a:ext cx="3511241" cy="381158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2020/8/12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</p:nvPr>
        </p:nvSpPr>
        <p:spPr>
          <a:xfrm>
            <a:off x="7833674" y="365125"/>
            <a:ext cx="68167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49" y="365125"/>
            <a:ext cx="7084832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ags" Target="../tags/tag4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>
            <a:alphaModFix amt="2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8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D997B5FA-0921-464F-AAE1-844C04324D75}" type="datetimeFigureOut">
              <a:rPr lang="zh-CN" altLang="en-US" smtClean="0"/>
              <a:t>2020/8/12</a:t>
            </a:fld>
            <a:endParaRPr lang="zh-CN" altLang="en-US" dirty="0"/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KSO_TEMPLATE" hidden="1"/>
          <p:cNvSpPr/>
          <p:nvPr userDrawn="1">
            <p:custDataLst>
              <p:tags r:id="rId1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2020/8/12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KSO_TEMPLATE" hidden="1"/>
          <p:cNvSpPr/>
          <p:nvPr userDrawn="1">
            <p:custDataLst>
              <p:tags r:id="rId1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7.xml"/><Relationship Id="rId1" Type="http://schemas.openxmlformats.org/officeDocument/2006/relationships/tags" Target="../tags/tag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937267" y="1820799"/>
            <a:ext cx="3647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哥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林多前书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94963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>
                <a:latin typeface="方正姚体" panose="02010601030101010101" pitchFamily="2" charset="-122"/>
                <a:ea typeface="方正姚体" panose="02010601030101010101" pitchFamily="2" charset="-122"/>
              </a:rPr>
              <a:t>向啥人，成啥人，所行都是为福音</a:t>
            </a:r>
            <a:endParaRPr lang="zh-CN" altLang="en-US" sz="3600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9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20700" y="339725"/>
            <a:ext cx="265811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400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他的努力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98170" y="965835"/>
            <a:ext cx="265811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1.</a:t>
            </a:r>
            <a:r>
              <a:rPr lang="zh-CN" altLang="en-US" sz="2400" b="1"/>
              <a:t>一直赛跑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98170" y="1543685"/>
            <a:ext cx="20396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诸事有节制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98170" y="2099945"/>
            <a:ext cx="534543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3.</a:t>
            </a:r>
            <a:r>
              <a:rPr lang="zh-CN" altLang="en-US" sz="2400" b="1"/>
              <a:t>痛击己身，叫身为奴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98170" y="2603500"/>
            <a:ext cx="813562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痛击己身，</a:t>
            </a:r>
            <a:r>
              <a:rPr lang="zh-CN" altLang="en-US" sz="2400" b="1"/>
              <a:t>原文意，把眼睛以下的脸面打得又黑又青。这不像禁欲主义者苦待身体，也不像智慧派认为身体是邪恶的。这是要治服身体，使其成为被征服的俘虏，像奴隶一样服事我们，好成就我们神圣的目的。这相当于治死我们在地上的肢体，并治死身体的行为，不让我们的身体用为放纵情欲，除了神看为圣的事，也不凭自己作什么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98170" y="5158105"/>
            <a:ext cx="813625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叫身为奴，</a:t>
            </a:r>
            <a:r>
              <a:rPr lang="zh-CN" altLang="en-US" sz="2400" b="1"/>
              <a:t>一种隐喻，意带领着被征服、作了俘虏和奴隶的人，将他奴役，使他作奴仆，为征服者的目的效力。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30860" y="705485"/>
            <a:ext cx="284924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他的资格</a:t>
            </a:r>
            <a:r>
              <a:rPr lang="en-US" altLang="zh-CN" sz="2400" b="1" dirty="0"/>
              <a:t>——</a:t>
            </a:r>
            <a:r>
              <a:rPr lang="zh-CN" altLang="en-US" sz="2400" b="1" dirty="0"/>
              <a:t>使徒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30860" y="1732280"/>
            <a:ext cx="35261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他的权利</a:t>
            </a:r>
            <a:r>
              <a:rPr lang="en-US" altLang="zh-CN" sz="2400" b="1" dirty="0"/>
              <a:t>——</a:t>
            </a:r>
            <a:r>
              <a:rPr lang="en-US" altLang="zh-CN" sz="2400" b="1" dirty="0" err="1"/>
              <a:t>靠福音养生</a:t>
            </a:r>
            <a:endParaRPr lang="en-US" altLang="zh-CN" sz="2400" b="1" dirty="0"/>
          </a:p>
        </p:txBody>
      </p:sp>
      <p:sp>
        <p:nvSpPr>
          <p:cNvPr id="4" name="文本框 3"/>
          <p:cNvSpPr txBox="1"/>
          <p:nvPr/>
        </p:nvSpPr>
        <p:spPr>
          <a:xfrm>
            <a:off x="4164330" y="705485"/>
            <a:ext cx="472313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他的忠信</a:t>
            </a:r>
            <a:r>
              <a:rPr lang="en-US" altLang="zh-CN" sz="2400" b="1"/>
              <a:t>——甘心</a:t>
            </a:r>
            <a:r>
              <a:rPr lang="zh-CN" altLang="en-US" sz="2400" b="1"/>
              <a:t>、</a:t>
            </a:r>
            <a:r>
              <a:rPr lang="en-US" altLang="zh-CN" sz="2400" b="1"/>
              <a:t>免费供应福音</a:t>
            </a:r>
            <a:r>
              <a:rPr lang="zh-CN" altLang="en-US" sz="2400" b="1"/>
              <a:t>；</a:t>
            </a:r>
          </a:p>
          <a:p>
            <a:r>
              <a:rPr lang="zh-CN" altLang="en-US" sz="2400" b="1"/>
              <a:t>                          自愿奴役于众人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164330" y="1732280"/>
            <a:ext cx="483362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他的努力</a:t>
            </a:r>
            <a:r>
              <a:rPr lang="en-US" altLang="zh-CN" sz="2400" b="1"/>
              <a:t>——诸事都有节制</a:t>
            </a:r>
            <a:r>
              <a:rPr lang="zh-CN" altLang="en-US" sz="2400" b="1"/>
              <a:t>；</a:t>
            </a:r>
          </a:p>
          <a:p>
            <a:r>
              <a:rPr lang="zh-CN" altLang="en-US" sz="2400" b="1"/>
              <a:t>                          痛击己身，叫身为奴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30860" y="3004185"/>
            <a:ext cx="284924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坦率、直接、放胆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164330" y="3004185"/>
            <a:ext cx="485584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不顾一切，绝对为着主的权益。他不仅甘愿牺牲一切的权利，甚至甘愿付出性命的代价。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30860" y="4799330"/>
            <a:ext cx="284924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心、灵绝对纯净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164330" y="4799330"/>
            <a:ext cx="464693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他在主的工作里，除了基督与祂的身体以外，没有别的目的。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41095" y="2517775"/>
            <a:ext cx="702627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9:26 所以我这样奔跑，不像无定向的；我这样斗拳，不像打空气的； 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41095" y="1214120"/>
            <a:ext cx="702627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9:25 凡较力争胜的，诸事都有节制；他们不过是要得能坏的华冠，我们却是要得不能坏的华冠。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41095" y="3807460"/>
            <a:ext cx="702564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9:27 我乃是痛击己身，叫身为奴，免得我传给别人，自己反不蒙称许。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89355" y="596900"/>
            <a:ext cx="7103745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本章是对付吃祭偶像之物这一段插进的话。在这段插进的话里，使徒把自己当作榜样摆在哥林多信徒面前，使他们不绊跌别人，却实行八13关顾之爱的原则，建造别人。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894455" y="3808095"/>
            <a:ext cx="13708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榜   样</a:t>
            </a: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150620" y="1407795"/>
            <a:ext cx="718121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9:1 我不是自由的么？我不是使徒么？我不是见过我们的主耶稣么？你们不是我在主里所作之工么？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50620" y="2545080"/>
            <a:ext cx="140716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是自由的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150620" y="333946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使徒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150620" y="4102100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见过主耶稣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150620" y="4864735"/>
            <a:ext cx="35496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你们是我在主里所作的工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155700" y="772795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他的资格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40460" y="1057275"/>
            <a:ext cx="732409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原文意受差遣者。主的使徒，乃是受祂差遣，有祂的权柄传神的福音，教导神圣的真理，并建立众召会的信徒。</a:t>
            </a:r>
          </a:p>
          <a:p>
            <a:r>
              <a:rPr lang="zh-CN" altLang="en-US" sz="2400" b="1"/>
              <a:t>只要人有能力传福音，有恩赐教导神圣的真理，并且能建立召会，他就有资格并得印证，是受主差遣、有主使命和权柄的使徒。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40460" y="3735070"/>
            <a:ext cx="732409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见过主荣耀、复活的身体。这是格外的特权，对看见者构成尊贵与荣耀，但不是作主使徒的条件或资格。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40460" y="4955540"/>
            <a:ext cx="73247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在灵里借属灵的启示认识主，确是作使徒所需要的。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140460" y="457835"/>
            <a:ext cx="891591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使 徒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30250" y="514350"/>
            <a:ext cx="7653655" cy="230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保罗直接的说到他自己。他说到他的使徒职分，这事实指明哥林多的信徒对保罗的使徒职分也有难处。有些人也许怀疑保罗是不是真使徒。他们也许讨论过这事，并且疑惑保罗的使徒职分。保罗必定知道了他们的怀疑。现今在九章他刚强、直接并坦率的说到这事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30885" y="3563620"/>
            <a:ext cx="7651750" cy="18637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“我对那查问我的人，就是这样分诉。”我们需要注意“查问”和“分诉”这二辞。哥林多人实际上在查问保罗；他们在调查他是不是使徒。这对他们是何等羞耻！这就像儿女查问自己的父亲，看他是不是真父亲一样。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85800" y="626745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他的权利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85800" y="1251585"/>
            <a:ext cx="559816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</a:rPr>
              <a:t>难道我们没有权利吃喝么？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413510" y="1711960"/>
            <a:ext cx="572262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用圣徒和召会的供给，为福音吃喝。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08025" y="2352675"/>
            <a:ext cx="76193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</a:rPr>
              <a:t>难道我们没有权利带着为妻子的姊妹往来？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85800" y="3467100"/>
            <a:ext cx="619379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</a:rPr>
              <a:t>独有我与巴拿巴没有权利不作工么？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413510" y="4018915"/>
            <a:ext cx="372491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不作工，意思是不带职业。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413510" y="2813050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指可以结婚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08025" y="5026025"/>
            <a:ext cx="670941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凡事忍受，免得基督的福音受到任何拦阻。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708025" y="5589905"/>
            <a:ext cx="738886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我宁可死，也不</a:t>
            </a:r>
            <a:r>
              <a:rPr lang="en-US" altLang="zh-CN" sz="24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——</a:t>
            </a:r>
            <a:r>
              <a:rPr lang="zh-CN" altLang="en-US" sz="24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没有人能使我所夸的落了空。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040880" y="1816735"/>
            <a:ext cx="1747520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放胆、坦率或直接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040880" y="3558540"/>
            <a:ext cx="16052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绝对纯净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35965" y="1509395"/>
            <a:ext cx="79502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不得已，意思是有一个负担，成为压力，压在他身上。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35965" y="287020"/>
            <a:ext cx="14732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zh-CN" altLang="en-US" sz="2400" b="1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他的忠信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35965" y="972820"/>
            <a:ext cx="284988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>
                <a:solidFill>
                  <a:schemeClr val="accent5">
                    <a:lumMod val="50000"/>
                  </a:schemeClr>
                </a:solidFill>
              </a:rPr>
              <a:t>1.</a:t>
            </a:r>
            <a:r>
              <a:rPr lang="zh-CN" altLang="en-US" sz="2400" b="1">
                <a:solidFill>
                  <a:schemeClr val="accent5">
                    <a:lumMod val="50000"/>
                  </a:schemeClr>
                </a:solidFill>
              </a:rPr>
              <a:t>他是不得已的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35965" y="2078990"/>
            <a:ext cx="794829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保罗不在意哥林多人怎样对待他，或他们对他怎样反应。只知道有负担压在他身上，要他完成他职事的工作。他若不传，就会受亏损。这指明保罗的忠信。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35965" y="3331210"/>
            <a:ext cx="795020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忠信和爱一样，能使我们盲目，不顾别人对我们的态度和反应。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35965" y="4462780"/>
            <a:ext cx="50990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>
                <a:solidFill>
                  <a:schemeClr val="accent5">
                    <a:lumMod val="50000"/>
                  </a:schemeClr>
                </a:solidFill>
              </a:rPr>
              <a:t>2.</a:t>
            </a:r>
            <a:r>
              <a:rPr lang="zh-CN" altLang="en-US" sz="2400" b="1">
                <a:solidFill>
                  <a:schemeClr val="accent5">
                    <a:lumMod val="50000"/>
                  </a:schemeClr>
                </a:solidFill>
              </a:rPr>
              <a:t>受了管家职分的托付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35965" y="5024755"/>
            <a:ext cx="795020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保罗已被主抓住，被祂征召，并受了管家职分的托付。不管他愿不愿意，都必须完成主所给他的负担。他对此没有选择。他无法逃避传福音的托付。</a:t>
            </a: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939800" y="44958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en-US" altLang="zh-CN" sz="2400" b="1">
                <a:solidFill>
                  <a:schemeClr val="accent5">
                    <a:lumMod val="50000"/>
                  </a:schemeClr>
                </a:solidFill>
                <a:sym typeface="+mn-ea"/>
              </a:rPr>
              <a:t>3.有赏赐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939800" y="263779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>
                <a:solidFill>
                  <a:schemeClr val="accent5">
                    <a:lumMod val="50000"/>
                  </a:schemeClr>
                </a:solidFill>
              </a:rPr>
              <a:t>4.</a:t>
            </a:r>
            <a:r>
              <a:rPr lang="zh-CN" altLang="en-US" sz="2400" b="1">
                <a:solidFill>
                  <a:schemeClr val="accent5">
                    <a:lumMod val="50000"/>
                  </a:schemeClr>
                </a:solidFill>
              </a:rPr>
              <a:t>奴役于众人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39800" y="3313430"/>
            <a:ext cx="765111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我虽从众人得了自由，却自愿奴役于众人，为要多得人。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39800" y="4129405"/>
            <a:ext cx="765048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他从众人得了自由，意思是他不欠任何人任何东西。这就是说，他从哥林多人得了自由，不欠他们任何东西。然而，保罗虽从众人得了自由，却自愿奴役于众人，要为主多得人。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39165" y="989965"/>
            <a:ext cx="765175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使徒写本书不是为着帮助失丧的罪人得救，乃是为着帮助得救的信徒长大，用贵重的材料建造，顾到主的肢体并赛跑。因此，他一再说到赏赐，作为信徒前进的激励。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455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455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455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455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455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455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455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455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BEAUTIFY_FLAG" val="#wm#"/>
  <p:tag name="KSO_WM_TAG_VERSION" val="1.0"/>
  <p:tag name="KSO_WM_TEMPLATE_INDEX" val="20184553"/>
  <p:tag name="KSO_WM_TEMPLATE_CATEGORY" val="custom"/>
  <p:tag name="KSO_WM_TEMPLATE_THUMBS_INDEX" val="1、6、10、14、20、26、27、28、29、3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BEAUTIFY_FLAG" val="#wm#"/>
  <p:tag name="KSO_WM_TAG_VERSION" val="1.0"/>
  <p:tag name="KSO_WM_TEMPLATE_INDEX" val="20184553"/>
  <p:tag name="KSO_WM_TEMPLATE_CATEGORY" val="custom"/>
  <p:tag name="KSO_WM_TEMPLATE_THUMBS_INDEX" val="1、6、10、14、20、26、27、28、29、3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SUBTYPE" val="pureTxt"/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SLIDE_SIZE" val="828*343"/>
  <p:tag name="KSO_WM_SLIDE_POSITION" val="66*144"/>
  <p:tag name="KSO_WM_BEAUTIFY_FLAG" val="#wm#"/>
  <p:tag name="KSO_WM_SLIDE_TYPE" val="title"/>
  <p:tag name="KSO_WM_SLIDE_LAYOUT_CNT" val="1_1"/>
  <p:tag name="KSO_WM_SLIDE_LAYOUT" val="a_b"/>
  <p:tag name="KSO_WM_SLIDE_ITEM_CNT" val="2"/>
  <p:tag name="KSO_WM_SLIDE_INDEX" val="1"/>
  <p:tag name="KSO_WM_SLIDE_ID" val="custom20184553_1"/>
  <p:tag name="KSO_WM_TAG_VERSION" val="1.0"/>
  <p:tag name="KSO_WM_TEMPLATE_INDEX" val="20184553"/>
  <p:tag name="KSO_WM_TEMPLATE_CATEGORY" val="custom"/>
  <p:tag name="KSO_WM_TEMPLATE_THUMBS_INDEX" val="1、6、10、14、20、26、27、28、29、3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455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455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455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4553"/>
</p:tagLst>
</file>

<file path=ppt/theme/theme1.xml><?xml version="1.0" encoding="utf-8"?>
<a:theme xmlns:a="http://schemas.openxmlformats.org/drawingml/2006/main" name="Office 主题">
  <a:themeElements>
    <a:clrScheme name="自定义 21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空白设计模板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1124</Words>
  <Application>Microsoft Office PowerPoint</Application>
  <PresentationFormat>全屏显示(4:3)</PresentationFormat>
  <Paragraphs>61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方正姚体</vt:lpstr>
      <vt:lpstr>仿宋</vt:lpstr>
      <vt:lpstr>黑体</vt:lpstr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1_空白设计模板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4</cp:revision>
  <dcterms:created xsi:type="dcterms:W3CDTF">2018-03-01T02:03:00Z</dcterms:created>
  <dcterms:modified xsi:type="dcterms:W3CDTF">2020-08-12T09:18:06Z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