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5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前为敌，今和好，在生命里得救了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4715" y="1029335"/>
            <a:ext cx="738759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5:2 我们又借着祂，因信得进入现在所站的这恩典中，并且因盼望神的荣耀而夸耀。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4080" y="2247265"/>
            <a:ext cx="738759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5:17 若因一人的过犯，死就借着这一人作了王，那些受洋溢之恩，并洋溢之义恩赐的，就更要借着耶稣基督一人，在生命中作王了。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4080" y="3882390"/>
            <a:ext cx="738568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5:21 使罪怎样在死中作王，恩典也照样借着义作王，叫人借着我们的主耶稣基督得永远的生命。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3925" y="34163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称义的结果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3925" y="12211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称义并和好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3925" y="2045335"/>
            <a:ext cx="75057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所以，我们既本于信得称义，就藉着我们的主耶稣基督，对神有了和平。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23925" y="4241165"/>
            <a:ext cx="70465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 我们又藉着祂，因信得进入现在所站的这恩典中，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23925" y="3578225"/>
            <a:ext cx="41548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站在恩典的范围里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5010" y="755015"/>
            <a:ext cx="59239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借着在神里面夸耀、欢乐而享受祂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5010" y="1309370"/>
            <a:ext cx="40741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1</a:t>
            </a:r>
            <a:r>
              <a:rPr lang="zh-CN" altLang="en-US" sz="2400" b="1"/>
              <a:t>）在患难中夸耀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5010" y="1985010"/>
            <a:ext cx="62661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2</a:t>
            </a:r>
            <a:r>
              <a:rPr lang="zh-CN" altLang="en-US" sz="2400" b="1"/>
              <a:t>）因盼望有分于神的荣耀而夸耀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5010" y="4551680"/>
            <a:ext cx="47421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在基督的生命里得救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5010" y="5128260"/>
            <a:ext cx="75171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5:10 因为我们作仇敌的时候，且借着神儿子的死得与神和好，既已和好，就更要在祂的生命里得救了。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15010" y="2797175"/>
            <a:ext cx="2655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有神的爱浇灌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15010" y="3352800"/>
            <a:ext cx="76955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5:5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因为神的爱已经借着所赐给我们的圣灵，浇灌在我们心里。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83665" y="1172210"/>
            <a:ext cx="2497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六件美妙的事物：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83665" y="307657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三个美妙的身位：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328160" y="3076575"/>
            <a:ext cx="32308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圣灵、基督和神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28160" y="1172210"/>
            <a:ext cx="365633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爱、    恩典、 和平</a:t>
            </a:r>
          </a:p>
          <a:p>
            <a:endParaRPr lang="zh-CN" altLang="en-US" sz="2400" b="1">
              <a:sym typeface="+mn-ea"/>
            </a:endParaRPr>
          </a:p>
          <a:p>
            <a:r>
              <a:rPr lang="zh-CN" altLang="en-US" sz="2400" b="1">
                <a:sym typeface="+mn-ea"/>
              </a:rPr>
              <a:t>盼望、生命、荣耀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/>
        </p:nvGraphicFramePr>
        <p:xfrm>
          <a:off x="495935" y="433070"/>
          <a:ext cx="7961630" cy="5754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0040"/>
                <a:gridCol w="3434080"/>
                <a:gridCol w="2937510"/>
              </a:tblGrid>
              <a:tr h="9067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latin typeface="微软雅黑" panose="020B0503020204020204" charset="-122"/>
                          <a:ea typeface="微软雅黑" panose="020B0503020204020204" charset="-122"/>
                        </a:rPr>
                        <a:t>两个人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亚    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基    督</a:t>
                      </a:r>
                    </a:p>
                  </a:txBody>
                  <a:tcPr anchor="ctr"/>
                </a:tc>
              </a:tr>
              <a:tr h="9156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latin typeface="微软雅黑" panose="020B0503020204020204" charset="-122"/>
                          <a:ea typeface="微软雅黑" panose="020B0503020204020204" charset="-122"/>
                        </a:rPr>
                        <a:t>两种行为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在园子里的过犯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在十字架上的顺从</a:t>
                      </a:r>
                    </a:p>
                  </a:txBody>
                  <a:tcPr anchor="ctr"/>
                </a:tc>
              </a:tr>
              <a:tr h="37636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latin typeface="微软雅黑" panose="020B0503020204020204" charset="-122"/>
                          <a:ea typeface="微软雅黑" panose="020B0503020204020204" charset="-122"/>
                        </a:rPr>
                        <a:t>两种结果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1.</a:t>
                      </a:r>
                      <a:r>
                        <a:rPr lang="zh-CN" altLang="en-US" sz="2400" b="1"/>
                        <a:t>罪进入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2.多人构成了罪人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3.众人都被定罪而死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4.死作了众人的王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5.在亚当里众人都死了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1.恩典来临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2.多人构成义的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3.多人被称义得生命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4.恩典</a:t>
                      </a:r>
                      <a:r>
                        <a:rPr lang="zh-CN" altLang="en-US" sz="2400" b="1"/>
                        <a:t>借</a:t>
                      </a:r>
                      <a:r>
                        <a:rPr lang="en-US" altLang="zh-CN" sz="2400" b="1"/>
                        <a:t>着义作王，叫人得永远的生命</a:t>
                      </a:r>
                    </a:p>
                    <a:p>
                      <a:pPr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5.在基督里众人都要活过来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/>
        </p:nvGraphicFramePr>
        <p:xfrm>
          <a:off x="886460" y="1135380"/>
          <a:ext cx="7120890" cy="4882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0445"/>
                <a:gridCol w="3560445"/>
              </a:tblGrid>
              <a:tr h="5626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消    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积    极</a:t>
                      </a:r>
                    </a:p>
                  </a:txBody>
                  <a:tcPr anchor="ctr"/>
                </a:tc>
              </a:tr>
              <a:tr h="21475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C00000"/>
                          </a:solidFill>
                        </a:rPr>
                        <a:t>罪</a:t>
                      </a:r>
                      <a:endParaRPr lang="zh-CN" altLang="en-US" sz="2400" b="1"/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1.</a:t>
                      </a:r>
                      <a:r>
                        <a:rPr lang="zh-CN" altLang="en-US" sz="2400" b="1"/>
                        <a:t>借着头一个人进入了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2.住在人堕落的身体里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3.有律法为其权势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4.在死中作王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C00000"/>
                          </a:solidFill>
                        </a:rPr>
                        <a:t>恩  典</a:t>
                      </a:r>
                      <a:endParaRPr lang="zh-CN" altLang="en-US" sz="2400" b="1"/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1.</a:t>
                      </a:r>
                      <a:r>
                        <a:rPr lang="zh-CN" altLang="en-US" sz="2400" b="1"/>
                        <a:t>借</a:t>
                      </a:r>
                      <a:r>
                        <a:rPr lang="en-US" altLang="zh-CN" sz="2400" b="1"/>
                        <a:t>着第二个人而来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2.</a:t>
                      </a:r>
                      <a:r>
                        <a:rPr lang="zh-CN" altLang="en-US" sz="2400" b="1"/>
                        <a:t>借着义洋溢并作王，叫人得永远的生命</a:t>
                      </a:r>
                    </a:p>
                    <a:p>
                      <a:pPr>
                        <a:buNone/>
                      </a:pPr>
                      <a:endParaRPr lang="zh-CN" altLang="en-US" sz="2400" b="1"/>
                    </a:p>
                  </a:txBody>
                  <a:tcPr anchor="ctr"/>
                </a:tc>
              </a:tr>
              <a:tr h="21723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C00000"/>
                          </a:solidFill>
                        </a:rPr>
                        <a:t>死</a:t>
                      </a:r>
                      <a:endParaRPr lang="zh-CN" altLang="en-US" sz="2400" b="1"/>
                    </a:p>
                    <a:p>
                      <a:pPr algn="l">
                        <a:buNone/>
                      </a:pPr>
                      <a:r>
                        <a:rPr lang="en-US" altLang="zh-CN" sz="2400" b="1"/>
                        <a:t>1.</a:t>
                      </a:r>
                      <a:r>
                        <a:rPr lang="zh-CN" altLang="en-US" sz="2400" b="1"/>
                        <a:t>借</a:t>
                      </a:r>
                      <a:r>
                        <a:rPr lang="en-US" altLang="zh-CN" sz="2400" b="1"/>
                        <a:t>着罪而来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2.</a:t>
                      </a:r>
                      <a:r>
                        <a:rPr lang="zh-CN" altLang="en-US" sz="2400" b="1"/>
                        <a:t>借</a:t>
                      </a:r>
                      <a:r>
                        <a:rPr lang="en-US" altLang="zh-CN" sz="2400" b="1"/>
                        <a:t>着一人作众人的王</a:t>
                      </a:r>
                    </a:p>
                    <a:p>
                      <a:pPr>
                        <a:buNone/>
                      </a:pPr>
                      <a:endParaRPr lang="en-US" altLang="zh-CN" sz="2400" b="1"/>
                    </a:p>
                    <a:p>
                      <a:pPr>
                        <a:buNone/>
                      </a:pPr>
                      <a:endParaRPr lang="en-US" altLang="zh-CN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C00000"/>
                          </a:solidFill>
                        </a:rPr>
                        <a:t>信  徒</a:t>
                      </a:r>
                      <a:endParaRPr lang="zh-CN" altLang="en-US" sz="2400" b="1"/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1.受了洋溢之恩，并洋溢之义的恩赐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2.</a:t>
                      </a:r>
                      <a:r>
                        <a:rPr lang="zh-CN" altLang="en-US" sz="2400" b="1"/>
                        <a:t>借着那人基督在生命中作王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86460" y="354330"/>
            <a:ext cx="2825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四件作王的事物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/>
        </p:nvGraphicFramePr>
        <p:xfrm>
          <a:off x="417195" y="841375"/>
          <a:ext cx="8216900" cy="49091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8375"/>
                <a:gridCol w="1870075"/>
                <a:gridCol w="2317115"/>
                <a:gridCol w="1791335"/>
              </a:tblGrid>
              <a:tr h="777875"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借       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贷       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/>
                </a:tc>
              </a:tr>
              <a:tr h="4298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项    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金    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项    目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金    额</a:t>
                      </a:r>
                    </a:p>
                  </a:txBody>
                  <a:tcPr anchor="ctr"/>
                </a:tc>
              </a:tr>
              <a:tr h="2509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1.亚当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2.过犯</a:t>
                      </a:r>
                      <a:r>
                        <a:rPr lang="zh-CN" altLang="en-US" sz="2400" b="1"/>
                        <a:t>（悖逆）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3.罪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4.审判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5.定罪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altLang="zh-CN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1.基督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2.顺从</a:t>
                      </a:r>
                      <a:r>
                        <a:rPr lang="zh-CN" altLang="en-US" sz="2400" b="1"/>
                        <a:t>（义行）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3.恩典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4.义的恩赐</a:t>
                      </a:r>
                    </a:p>
                    <a:p>
                      <a:pPr algn="l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/>
                        <a:t>5.称义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2400" b="1"/>
                    </a:p>
                  </a:txBody>
                  <a:tcPr anchor="ctr"/>
                </a:tc>
              </a:tr>
              <a:tr h="83947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合    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合    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生命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26820" y="909955"/>
            <a:ext cx="65862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称义带给我们六件美妙的事物和三个美妙的身位。我们有爱、恩典、和平、盼望、生命和荣耀。因着神的称义，我们就有圣灵、基督和神作我们的享受。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26820" y="3526155"/>
            <a:ext cx="642874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在基督里的恩赐，远超过在亚当里的承受：基督、恩典、称义、义的恩赐、复活、永远的生命、在生命中作王！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613</Words>
  <Application>Microsoft Office PowerPoint</Application>
  <PresentationFormat>全屏显示(4:3)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4</cp:revision>
  <dcterms:created xsi:type="dcterms:W3CDTF">2018-05-21T10:24:00Z</dcterms:created>
  <dcterms:modified xsi:type="dcterms:W3CDTF">2020-07-29T22:24:24Z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